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17"/>
  </p:notesMasterIdLst>
  <p:sldIdLst>
    <p:sldId id="256" r:id="rId2"/>
    <p:sldId id="257" r:id="rId3"/>
    <p:sldId id="258" r:id="rId4"/>
    <p:sldId id="305" r:id="rId5"/>
    <p:sldId id="319" r:id="rId6"/>
    <p:sldId id="320" r:id="rId7"/>
    <p:sldId id="308" r:id="rId8"/>
    <p:sldId id="321" r:id="rId9"/>
    <p:sldId id="322" r:id="rId10"/>
    <p:sldId id="309" r:id="rId11"/>
    <p:sldId id="323" r:id="rId12"/>
    <p:sldId id="324" r:id="rId13"/>
    <p:sldId id="325" r:id="rId14"/>
    <p:sldId id="326" r:id="rId15"/>
    <p:sldId id="282" r:id="rId16"/>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6" autoAdjust="0"/>
    <p:restoredTop sz="78870" autoAdjust="0"/>
  </p:normalViewPr>
  <p:slideViewPr>
    <p:cSldViewPr>
      <p:cViewPr varScale="1">
        <p:scale>
          <a:sx n="53" d="100"/>
          <a:sy n="53" d="100"/>
        </p:scale>
        <p:origin x="1660"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87017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627227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653677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6951378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0618534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1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661697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659950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284818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787488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386475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713981" y="16002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600" b="1" dirty="0">
                <a:solidFill>
                  <a:schemeClr val="dk2"/>
                </a:solidFill>
              </a:rPr>
              <a:t>Security Control Review and the Compliance Review Board</a:t>
            </a:r>
            <a:endParaRPr lang="en-US" sz="3600" b="0" i="0" u="none" strike="noStrike" cap="none" baseline="0" dirty="0">
              <a:solidFill>
                <a:schemeClr val="dk2"/>
              </a:solidFill>
              <a:latin typeface="Arial"/>
              <a:ea typeface="Arial"/>
              <a:cs typeface="Arial"/>
              <a:sym typeface="Arial"/>
              <a:rtl val="0"/>
            </a:endParaRP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OCIO/CDO</a:t>
            </a:r>
          </a:p>
          <a:p>
            <a:r>
              <a:rPr lang="en-US" sz="2400" dirty="0">
                <a:solidFill>
                  <a:schemeClr val="dk1"/>
                </a:solidFill>
              </a:rPr>
              <a:t>April 25, 2023</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CRB Process</a:t>
            </a:r>
            <a:endParaRPr lang="en-US" b="1" dirty="0"/>
          </a:p>
        </p:txBody>
      </p:sp>
      <p:sp>
        <p:nvSpPr>
          <p:cNvPr id="3" name="Text Placeholder 2"/>
          <p:cNvSpPr>
            <a:spLocks noGrp="1"/>
          </p:cNvSpPr>
          <p:nvPr>
            <p:ph type="body" idx="1"/>
          </p:nvPr>
        </p:nvSpPr>
        <p:spPr/>
        <p:txBody>
          <a:bodyPr/>
          <a:lstStyle/>
          <a:p>
            <a:pPr marL="279400" indent="0">
              <a:buNone/>
            </a:pPr>
            <a:r>
              <a:rPr lang="en-US" sz="2400" dirty="0"/>
              <a:t>Following the submission of the Security Control Concurrence review, and submission of the PIA review package to the Department, DOC/OPOG will schedule the CRB, with the SAOP, Deputy Director for Privacy Compliance, the ITSO, ISSO, BCPO, and NOAA’s Privacy Act Officer, participating.</a:t>
            </a:r>
          </a:p>
        </p:txBody>
      </p:sp>
    </p:spTree>
    <p:extLst>
      <p:ext uri="{BB962C8B-B14F-4D97-AF65-F5344CB8AC3E}">
        <p14:creationId xmlns:p14="http://schemas.microsoft.com/office/powerpoint/2010/main" val="22199765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The CRB Process</a:t>
            </a:r>
            <a:endParaRPr lang="en-US" b="1" dirty="0"/>
          </a:p>
        </p:txBody>
      </p:sp>
      <p:sp>
        <p:nvSpPr>
          <p:cNvPr id="3" name="Text Placeholder 2"/>
          <p:cNvSpPr>
            <a:spLocks noGrp="1"/>
          </p:cNvSpPr>
          <p:nvPr>
            <p:ph type="body" idx="1"/>
          </p:nvPr>
        </p:nvSpPr>
        <p:spPr>
          <a:xfrm>
            <a:off x="0" y="1676400"/>
            <a:ext cx="8991600" cy="4419599"/>
          </a:xfrm>
        </p:spPr>
        <p:txBody>
          <a:bodyPr/>
          <a:lstStyle/>
          <a:p>
            <a:pPr marL="279400" indent="0">
              <a:buNone/>
            </a:pPr>
            <a:r>
              <a:rPr lang="en-US" sz="2400" dirty="0"/>
              <a:t>The review will cover four main areas:</a:t>
            </a:r>
          </a:p>
          <a:p>
            <a:pPr marL="279400" indent="0">
              <a:buNone/>
            </a:pPr>
            <a:endParaRPr lang="en-US" sz="2400" dirty="0"/>
          </a:p>
          <a:p>
            <a:pPr marL="736600" indent="-457200">
              <a:buAutoNum type="arabicPeriod"/>
            </a:pPr>
            <a:r>
              <a:rPr lang="en-US" sz="2400" dirty="0"/>
              <a:t>System overview, touching on PII collected, the use, purpose, and necessity of the collection, as well as a review of who has access, and their authorization/need to know the data.</a:t>
            </a:r>
          </a:p>
          <a:p>
            <a:pPr marL="736600" indent="-457200">
              <a:buAutoNum type="arabicPeriod"/>
            </a:pPr>
            <a:r>
              <a:rPr lang="en-US" sz="2400" dirty="0"/>
              <a:t>Privacy Act Compliance—including SORN coverage as well as Notice and Consent.</a:t>
            </a:r>
          </a:p>
          <a:p>
            <a:pPr marL="736600" indent="-457200">
              <a:buAutoNum type="arabicPeriod"/>
            </a:pPr>
            <a:r>
              <a:rPr lang="en-US" sz="2400" dirty="0"/>
              <a:t>Security Control review—determining whether or not all controls applicable to the system are implemented.</a:t>
            </a:r>
          </a:p>
          <a:p>
            <a:pPr marL="736600" indent="-457200">
              <a:buAutoNum type="arabicPeriod"/>
            </a:pPr>
            <a:r>
              <a:rPr lang="en-US" sz="2400" dirty="0"/>
              <a:t>A review of the SORNs and any impact to Privacy.</a:t>
            </a:r>
          </a:p>
        </p:txBody>
      </p:sp>
    </p:spTree>
    <p:extLst>
      <p:ext uri="{BB962C8B-B14F-4D97-AF65-F5344CB8AC3E}">
        <p14:creationId xmlns:p14="http://schemas.microsoft.com/office/powerpoint/2010/main" val="659377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Common Concerns</a:t>
            </a:r>
            <a:endParaRPr lang="en-US" b="1" dirty="0"/>
          </a:p>
        </p:txBody>
      </p:sp>
      <p:sp>
        <p:nvSpPr>
          <p:cNvPr id="3" name="Text Placeholder 2"/>
          <p:cNvSpPr>
            <a:spLocks noGrp="1"/>
          </p:cNvSpPr>
          <p:nvPr>
            <p:ph type="body" idx="1"/>
          </p:nvPr>
        </p:nvSpPr>
        <p:spPr>
          <a:xfrm>
            <a:off x="-152400" y="1676400"/>
            <a:ext cx="9144000" cy="4419599"/>
          </a:xfrm>
        </p:spPr>
        <p:txBody>
          <a:bodyPr/>
          <a:lstStyle/>
          <a:p>
            <a:pPr marL="279400" indent="0">
              <a:buNone/>
            </a:pPr>
            <a:r>
              <a:rPr lang="en-US" sz="2400" dirty="0"/>
              <a:t>Many of the same issues seem to crop up during the CRB Process.  In order to try to get in front of these, the following issues should be addressed before submitting the final PIA documentation for review and approval:</a:t>
            </a:r>
          </a:p>
          <a:p>
            <a:pPr marL="279400" indent="0">
              <a:buNone/>
            </a:pPr>
            <a:endParaRPr lang="en-US" sz="2400" dirty="0"/>
          </a:p>
          <a:p>
            <a:pPr marL="736600" indent="-457200">
              <a:buAutoNum type="arabicPeriod"/>
            </a:pPr>
            <a:r>
              <a:rPr lang="en-US" sz="2400" dirty="0"/>
              <a:t>Ensure that the NIST 800-122 Confidentiality Level is the same or less than the FIPS category.  If it is higher, then there will need to be Privacy Overlays implemented to provide additional protection for PII.</a:t>
            </a:r>
          </a:p>
          <a:p>
            <a:pPr marL="736600" indent="-457200">
              <a:buAutoNum type="arabicPeriod"/>
            </a:pPr>
            <a:r>
              <a:rPr lang="en-US" sz="2400" dirty="0"/>
              <a:t>Ensure that in all instances where possible, those asked to provide PII to the Bureau have been provided notice and the opportunity to consent, usually in the form of an (e)(3) statement.  </a:t>
            </a:r>
          </a:p>
        </p:txBody>
      </p:sp>
    </p:spTree>
    <p:extLst>
      <p:ext uri="{BB962C8B-B14F-4D97-AF65-F5344CB8AC3E}">
        <p14:creationId xmlns:p14="http://schemas.microsoft.com/office/powerpoint/2010/main" val="1268288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Common Concerns</a:t>
            </a:r>
            <a:endParaRPr lang="en-US" b="1" dirty="0"/>
          </a:p>
        </p:txBody>
      </p:sp>
      <p:sp>
        <p:nvSpPr>
          <p:cNvPr id="3" name="Text Placeholder 2"/>
          <p:cNvSpPr>
            <a:spLocks noGrp="1"/>
          </p:cNvSpPr>
          <p:nvPr>
            <p:ph type="body" idx="1"/>
          </p:nvPr>
        </p:nvSpPr>
        <p:spPr>
          <a:xfrm>
            <a:off x="-152400" y="1676400"/>
            <a:ext cx="4876800" cy="4419599"/>
          </a:xfrm>
        </p:spPr>
        <p:txBody>
          <a:bodyPr/>
          <a:lstStyle/>
          <a:p>
            <a:pPr marL="279400" indent="0">
              <a:buNone/>
            </a:pPr>
            <a:r>
              <a:rPr lang="en-US" sz="2400" dirty="0"/>
              <a:t>	3.  Ensure that all websites that collect PII have a Privacy Act Statement, and that a link to the Privacy Policy is available on forward-facing websites.</a:t>
            </a:r>
          </a:p>
          <a:p>
            <a:pPr marL="279400" indent="0">
              <a:buNone/>
            </a:pPr>
            <a:r>
              <a:rPr lang="en-US" sz="2400" dirty="0"/>
              <a:t>	4.  Do not share PII outside of the scope of those with authorization and need-to-know, or those that are covered by Routine Uses in the SORN, even to other Federal Employees.</a:t>
            </a:r>
          </a:p>
          <a:p>
            <a:pPr marL="279400" indent="0">
              <a:buNone/>
            </a:pPr>
            <a:r>
              <a:rPr lang="en-US" sz="2400" dirty="0"/>
              <a:t>	</a:t>
            </a:r>
          </a:p>
        </p:txBody>
      </p:sp>
      <p:pic>
        <p:nvPicPr>
          <p:cNvPr id="4" name="Picture 3">
            <a:extLst>
              <a:ext uri="{FF2B5EF4-FFF2-40B4-BE49-F238E27FC236}">
                <a16:creationId xmlns:a16="http://schemas.microsoft.com/office/drawing/2014/main" id="{83E9BF57-6A42-4076-A410-FB790432D9B0}"/>
              </a:ext>
            </a:extLst>
          </p:cNvPr>
          <p:cNvPicPr>
            <a:picLocks noChangeAspect="1"/>
          </p:cNvPicPr>
          <p:nvPr/>
        </p:nvPicPr>
        <p:blipFill>
          <a:blip r:embed="rId3"/>
          <a:stretch>
            <a:fillRect/>
          </a:stretch>
        </p:blipFill>
        <p:spPr>
          <a:xfrm>
            <a:off x="4760495" y="2362200"/>
            <a:ext cx="4089901" cy="2721643"/>
          </a:xfrm>
          <a:prstGeom prst="rect">
            <a:avLst/>
          </a:prstGeom>
        </p:spPr>
      </p:pic>
    </p:spTree>
    <p:extLst>
      <p:ext uri="{BB962C8B-B14F-4D97-AF65-F5344CB8AC3E}">
        <p14:creationId xmlns:p14="http://schemas.microsoft.com/office/powerpoint/2010/main" val="1586299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Common Concerns</a:t>
            </a:r>
            <a:endParaRPr lang="en-US" b="1" dirty="0"/>
          </a:p>
        </p:txBody>
      </p:sp>
      <p:sp>
        <p:nvSpPr>
          <p:cNvPr id="3" name="Text Placeholder 2"/>
          <p:cNvSpPr>
            <a:spLocks noGrp="1"/>
          </p:cNvSpPr>
          <p:nvPr>
            <p:ph type="body" idx="1"/>
          </p:nvPr>
        </p:nvSpPr>
        <p:spPr>
          <a:xfrm>
            <a:off x="-152400" y="1676400"/>
            <a:ext cx="9144000" cy="4419599"/>
          </a:xfrm>
        </p:spPr>
        <p:txBody>
          <a:bodyPr/>
          <a:lstStyle/>
          <a:p>
            <a:pPr marL="279400" indent="0">
              <a:buNone/>
            </a:pPr>
            <a:r>
              <a:rPr lang="en-US" sz="2400" dirty="0"/>
              <a:t>	5.  Ensure that if there are any controls that apply to the FISMA System, they are either implemented or have comments explaining the deficiency, with a POA&amp;M in place to remedy the deficiency.  </a:t>
            </a:r>
          </a:p>
          <a:p>
            <a:pPr marL="279400" indent="0">
              <a:buNone/>
            </a:pPr>
            <a:r>
              <a:rPr lang="en-US" sz="2400" dirty="0"/>
              <a:t>	6.  Review the PII collections and determine if there is sufficient SORN coverage for the nature of collections and purposes for which the PII is being used.  This includes confirming that the collections and uses of the PII are accurate.</a:t>
            </a:r>
          </a:p>
        </p:txBody>
      </p:sp>
    </p:spTree>
    <p:extLst>
      <p:ext uri="{BB962C8B-B14F-4D97-AF65-F5344CB8AC3E}">
        <p14:creationId xmlns:p14="http://schemas.microsoft.com/office/powerpoint/2010/main" val="651716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dirty="0">
                <a:solidFill>
                  <a:schemeClr val="dk2"/>
                </a:solidFill>
              </a:rPr>
              <a:t>Course Overview</a:t>
            </a:r>
            <a:endParaRPr lang="en-US" sz="3200" b="1" i="0" u="none" strike="noStrike" cap="none" baseline="0" dirty="0">
              <a:solidFill>
                <a:schemeClr val="dk2"/>
              </a:solidFill>
              <a:latin typeface="Arial"/>
              <a:ea typeface="Arial"/>
              <a:cs typeface="Arial"/>
              <a:sym typeface="Arial"/>
              <a:rtl val="0"/>
            </a:endParaRPr>
          </a:p>
        </p:txBody>
      </p:sp>
      <p:sp>
        <p:nvSpPr>
          <p:cNvPr id="108" name="Shape 108"/>
          <p:cNvSpPr txBox="1">
            <a:spLocks noGrp="1"/>
          </p:cNvSpPr>
          <p:nvPr>
            <p:ph type="body" idx="1"/>
          </p:nvPr>
        </p:nvSpPr>
        <p:spPr>
          <a:xfrm>
            <a:off x="762000" y="1777525"/>
            <a:ext cx="7772400" cy="4419599"/>
          </a:xfrm>
          <a:prstGeom prst="rect">
            <a:avLst/>
          </a:prstGeom>
          <a:noFill/>
          <a:ln>
            <a:noFill/>
          </a:ln>
        </p:spPr>
        <p:txBody>
          <a:bodyPr lIns="91425" tIns="45700" rIns="91425" bIns="45700" anchor="t" anchorCtr="0">
            <a:noAutofit/>
          </a:bodyPr>
          <a:lstStyle/>
          <a:p>
            <a:pPr marL="0" lvl="0" indent="0">
              <a:spcBef>
                <a:spcPts val="0"/>
              </a:spcBef>
              <a:buSzPct val="101190"/>
              <a:buNone/>
            </a:pPr>
            <a:r>
              <a:rPr lang="en-US" sz="2800" dirty="0">
                <a:solidFill>
                  <a:schemeClr val="dk1"/>
                </a:solidFill>
              </a:rPr>
              <a:t>This course will outline the PIA Security Control Concurrence, as well as the Compliance Review </a:t>
            </a:r>
            <a:r>
              <a:rPr lang="en-US" sz="2800">
                <a:solidFill>
                  <a:schemeClr val="dk1"/>
                </a:solidFill>
              </a:rPr>
              <a:t>Board process.</a:t>
            </a:r>
            <a:endParaRPr lang="en-US" sz="2800" dirty="0">
              <a:solidFill>
                <a:schemeClr val="tx1"/>
              </a:solidFill>
            </a:endParaRPr>
          </a:p>
          <a:p>
            <a:pPr marL="0" lvl="0" indent="0">
              <a:spcBef>
                <a:spcPts val="0"/>
              </a:spcBef>
              <a:buSzPct val="101190"/>
              <a:buNone/>
            </a:pPr>
            <a:endParaRPr lang="en-US" sz="2800" b="1" dirty="0"/>
          </a:p>
          <a:p>
            <a:pPr marL="0" lvl="0" indent="0">
              <a:spcBef>
                <a:spcPts val="0"/>
              </a:spcBef>
              <a:buSzPct val="101190"/>
              <a:buNone/>
            </a:pPr>
            <a:endParaRPr lang="en-US" sz="2800" b="1" dirty="0"/>
          </a:p>
          <a:p>
            <a:pPr marL="0" lvl="0" indent="0">
              <a:spcBef>
                <a:spcPts val="0"/>
              </a:spcBef>
              <a:buSzPct val="101190"/>
              <a:buNone/>
            </a:pPr>
            <a:endParaRPr lang="en-US" sz="2800" dirty="0"/>
          </a:p>
          <a:p>
            <a:pPr marL="0" lvl="0" indent="0">
              <a:spcBef>
                <a:spcPts val="0"/>
              </a:spcBef>
              <a:buSzPct val="101190"/>
              <a:buNone/>
            </a:pPr>
            <a:endParaRPr lang="en-US" sz="2800" b="1" dirty="0"/>
          </a:p>
        </p:txBody>
      </p:sp>
      <p:sp>
        <p:nvSpPr>
          <p:cNvPr id="110" name="Shape 11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Privacy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Pr>
              <a:t>DOC Review of PIAs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Security Control Review NOAA CIO</a:t>
            </a:r>
          </a:p>
          <a:p>
            <a:pPr marL="514350" indent="-457200">
              <a:buAutoNum type="arabicPeriod"/>
            </a:pPr>
            <a:r>
              <a:rPr lang="en-US" sz="2400" i="0" u="none" strike="noStrike" cap="none" baseline="0" dirty="0">
                <a:solidFill>
                  <a:schemeClr val="dk1"/>
                </a:solidFill>
                <a:sym typeface="Arial"/>
                <a:rtl val="0"/>
              </a:rPr>
              <a:t>The CRB Process</a:t>
            </a:r>
          </a:p>
          <a:p>
            <a:pPr marL="514350" indent="-457200">
              <a:buAutoNum type="arabicPeriod"/>
            </a:pPr>
            <a:r>
              <a:rPr lang="en-US" sz="2400" dirty="0">
                <a:solidFill>
                  <a:schemeClr val="dk1"/>
                </a:solidFill>
              </a:rPr>
              <a:t>Common Concerns</a:t>
            </a: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DOC Review of PIAs</a:t>
            </a:r>
            <a:endParaRPr lang="en-US" b="1" dirty="0"/>
          </a:p>
        </p:txBody>
      </p:sp>
      <p:sp>
        <p:nvSpPr>
          <p:cNvPr id="3" name="Text Placeholder 2"/>
          <p:cNvSpPr>
            <a:spLocks noGrp="1"/>
          </p:cNvSpPr>
          <p:nvPr>
            <p:ph type="body" idx="1"/>
          </p:nvPr>
        </p:nvSpPr>
        <p:spPr>
          <a:xfrm>
            <a:off x="685800" y="1676400"/>
            <a:ext cx="3924301" cy="4419599"/>
          </a:xfrm>
        </p:spPr>
        <p:txBody>
          <a:bodyPr/>
          <a:lstStyle/>
          <a:p>
            <a:pPr marL="279400" indent="0">
              <a:buNone/>
            </a:pPr>
            <a:r>
              <a:rPr lang="en-US" sz="2400" dirty="0"/>
              <a:t>Since 2014, DOC has required the completion of a PIA as a pre-requisite to the issuance of an ATO.  Authority for the approval of a PIA rests with the Senior Agency Official for Privacy (SAOP).  </a:t>
            </a:r>
          </a:p>
        </p:txBody>
      </p:sp>
      <p:pic>
        <p:nvPicPr>
          <p:cNvPr id="5" name="Picture 4">
            <a:extLst>
              <a:ext uri="{FF2B5EF4-FFF2-40B4-BE49-F238E27FC236}">
                <a16:creationId xmlns:a16="http://schemas.microsoft.com/office/drawing/2014/main" id="{50A732F1-0B9A-4193-976C-482E78672A6D}"/>
              </a:ext>
            </a:extLst>
          </p:cNvPr>
          <p:cNvPicPr>
            <a:picLocks noChangeAspect="1"/>
          </p:cNvPicPr>
          <p:nvPr/>
        </p:nvPicPr>
        <p:blipFill rotWithShape="1">
          <a:blip r:embed="rId3"/>
          <a:srcRect l="21667" t="18628" r="25000"/>
          <a:stretch/>
        </p:blipFill>
        <p:spPr>
          <a:xfrm>
            <a:off x="4724400" y="1838585"/>
            <a:ext cx="4114800" cy="4257414"/>
          </a:xfrm>
          <a:prstGeom prst="rect">
            <a:avLst/>
          </a:prstGeom>
          <a:effectLst>
            <a:glow rad="101600">
              <a:schemeClr val="accent4">
                <a:satMod val="175000"/>
                <a:alpha val="40000"/>
              </a:schemeClr>
            </a:glow>
          </a:effectLst>
        </p:spPr>
      </p:pic>
    </p:spTree>
    <p:extLst>
      <p:ext uri="{BB962C8B-B14F-4D97-AF65-F5344CB8AC3E}">
        <p14:creationId xmlns:p14="http://schemas.microsoft.com/office/powerpoint/2010/main" val="217273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DOC Review of PIAs</a:t>
            </a:r>
            <a:endParaRPr lang="en-US" b="1" dirty="0"/>
          </a:p>
        </p:txBody>
      </p:sp>
      <p:sp>
        <p:nvSpPr>
          <p:cNvPr id="3" name="Text Placeholder 2"/>
          <p:cNvSpPr>
            <a:spLocks noGrp="1"/>
          </p:cNvSpPr>
          <p:nvPr>
            <p:ph type="body" idx="1"/>
          </p:nvPr>
        </p:nvSpPr>
        <p:spPr/>
        <p:txBody>
          <a:bodyPr/>
          <a:lstStyle/>
          <a:p>
            <a:pPr marL="279400" indent="0">
              <a:buNone/>
            </a:pPr>
            <a:r>
              <a:rPr lang="en-US" sz="2400" dirty="0"/>
              <a:t>That authority has been delegated to the Bureau Chief Privacy Officer (BCPO) for PIAs for systems that are a NIST 800-122 Low Confidentiality Impact Level.</a:t>
            </a:r>
          </a:p>
          <a:p>
            <a:pPr marL="279400" indent="0">
              <a:buNone/>
            </a:pPr>
            <a:endParaRPr lang="en-US" sz="2400" dirty="0"/>
          </a:p>
          <a:p>
            <a:pPr marL="279400" indent="0">
              <a:buNone/>
            </a:pPr>
            <a:endParaRPr lang="en-US" sz="2400" dirty="0"/>
          </a:p>
        </p:txBody>
      </p:sp>
      <p:pic>
        <p:nvPicPr>
          <p:cNvPr id="4" name="Picture 3">
            <a:extLst>
              <a:ext uri="{FF2B5EF4-FFF2-40B4-BE49-F238E27FC236}">
                <a16:creationId xmlns:a16="http://schemas.microsoft.com/office/drawing/2014/main" id="{79C239CA-AF13-467E-8C65-A71989DBDFC8}"/>
              </a:ext>
            </a:extLst>
          </p:cNvPr>
          <p:cNvPicPr>
            <a:picLocks noChangeAspect="1"/>
          </p:cNvPicPr>
          <p:nvPr/>
        </p:nvPicPr>
        <p:blipFill rotWithShape="1">
          <a:blip r:embed="rId3"/>
          <a:srcRect l="16400" t="25714"/>
          <a:stretch/>
        </p:blipFill>
        <p:spPr>
          <a:xfrm>
            <a:off x="2083776" y="3693695"/>
            <a:ext cx="4900245" cy="2438399"/>
          </a:xfrm>
          <a:prstGeom prst="rect">
            <a:avLst/>
          </a:prstGeom>
        </p:spPr>
      </p:pic>
    </p:spTree>
    <p:extLst>
      <p:ext uri="{BB962C8B-B14F-4D97-AF65-F5344CB8AC3E}">
        <p14:creationId xmlns:p14="http://schemas.microsoft.com/office/powerpoint/2010/main" val="1103711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DOC Review of PIAs</a:t>
            </a:r>
            <a:endParaRPr lang="en-US" b="1" dirty="0"/>
          </a:p>
        </p:txBody>
      </p:sp>
      <p:sp>
        <p:nvSpPr>
          <p:cNvPr id="3" name="Text Placeholder 2"/>
          <p:cNvSpPr>
            <a:spLocks noGrp="1"/>
          </p:cNvSpPr>
          <p:nvPr>
            <p:ph type="body" idx="1"/>
          </p:nvPr>
        </p:nvSpPr>
        <p:spPr/>
        <p:txBody>
          <a:bodyPr/>
          <a:lstStyle/>
          <a:p>
            <a:pPr marL="279400" indent="0">
              <a:buNone/>
            </a:pPr>
            <a:r>
              <a:rPr lang="en-US" sz="2400" dirty="0"/>
              <a:t>Similarly, BCPOs are allowed to submit for re-certification those PIAs that have undergone no changes that impact Privacy during the last year.  </a:t>
            </a:r>
          </a:p>
          <a:p>
            <a:pPr marL="279400" indent="0">
              <a:buNone/>
            </a:pPr>
            <a:endParaRPr lang="en-US" sz="2400" dirty="0"/>
          </a:p>
          <a:p>
            <a:pPr marL="279400" indent="0">
              <a:buNone/>
            </a:pPr>
            <a:r>
              <a:rPr lang="en-US" sz="2400" dirty="0"/>
              <a:t>This re-certification is only available for three years.  At that point, another CRB will be necessary, even if there have been no changes that impact Privacy.</a:t>
            </a:r>
          </a:p>
          <a:p>
            <a:pPr marL="279400" indent="0">
              <a:buNone/>
            </a:pPr>
            <a:endParaRPr lang="en-US" sz="2400" dirty="0"/>
          </a:p>
          <a:p>
            <a:pPr marL="279400" indent="0">
              <a:buNone/>
            </a:pPr>
            <a:endParaRPr lang="en-US" sz="2400" dirty="0"/>
          </a:p>
        </p:txBody>
      </p:sp>
    </p:spTree>
    <p:extLst>
      <p:ext uri="{BB962C8B-B14F-4D97-AF65-F5344CB8AC3E}">
        <p14:creationId xmlns:p14="http://schemas.microsoft.com/office/powerpoint/2010/main" val="3476182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Security Control Review NOAA CIO</a:t>
            </a:r>
            <a:endParaRPr lang="en-US" b="1" dirty="0"/>
          </a:p>
        </p:txBody>
      </p:sp>
      <p:sp>
        <p:nvSpPr>
          <p:cNvPr id="3" name="Text Placeholder 2"/>
          <p:cNvSpPr>
            <a:spLocks noGrp="1"/>
          </p:cNvSpPr>
          <p:nvPr>
            <p:ph type="body" idx="1"/>
          </p:nvPr>
        </p:nvSpPr>
        <p:spPr/>
        <p:txBody>
          <a:bodyPr/>
          <a:lstStyle/>
          <a:p>
            <a:pPr marL="279400" indent="0">
              <a:buNone/>
            </a:pPr>
            <a:r>
              <a:rPr lang="en-US" sz="2400" dirty="0"/>
              <a:t>Historically, CIO sent a representative to participate in the Compliance Review Board (CRB).  However, they have since delegated that authority to the Bureau CIO.  As a result, prior to submission to the Department, NOAA seeks concurrence from the NOAA CIO on the Security Control Posture as it relates to the protection of PII for the FISMA System.  </a:t>
            </a:r>
          </a:p>
        </p:txBody>
      </p:sp>
    </p:spTree>
    <p:extLst>
      <p:ext uri="{BB962C8B-B14F-4D97-AF65-F5344CB8AC3E}">
        <p14:creationId xmlns:p14="http://schemas.microsoft.com/office/powerpoint/2010/main" val="3424865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Security Control Review NOAA CIO</a:t>
            </a:r>
            <a:endParaRPr lang="en-US" b="1" dirty="0"/>
          </a:p>
        </p:txBody>
      </p:sp>
      <p:sp>
        <p:nvSpPr>
          <p:cNvPr id="3" name="Text Placeholder 2"/>
          <p:cNvSpPr>
            <a:spLocks noGrp="1"/>
          </p:cNvSpPr>
          <p:nvPr>
            <p:ph type="body" idx="1"/>
          </p:nvPr>
        </p:nvSpPr>
        <p:spPr/>
        <p:txBody>
          <a:bodyPr/>
          <a:lstStyle/>
          <a:p>
            <a:pPr marL="279400" indent="0">
              <a:buNone/>
            </a:pPr>
            <a:r>
              <a:rPr lang="en-US" sz="2400" dirty="0"/>
              <a:t>This consists of submitting the PTA, PIA, Control Assessment Worksheet, and a listing of any open POA&amp;Ms to Zach Goldstein, as well as Bill Rogers.</a:t>
            </a:r>
          </a:p>
          <a:p>
            <a:pPr marL="279400" indent="0">
              <a:buNone/>
            </a:pPr>
            <a:endParaRPr lang="en-US" sz="2400" dirty="0"/>
          </a:p>
          <a:p>
            <a:pPr marL="279400" indent="0">
              <a:buNone/>
            </a:pPr>
            <a:endParaRPr lang="en-US" sz="2400" dirty="0"/>
          </a:p>
        </p:txBody>
      </p:sp>
      <p:pic>
        <p:nvPicPr>
          <p:cNvPr id="4" name="Picture 3">
            <a:extLst>
              <a:ext uri="{FF2B5EF4-FFF2-40B4-BE49-F238E27FC236}">
                <a16:creationId xmlns:a16="http://schemas.microsoft.com/office/drawing/2014/main" id="{F56C78DA-F345-42DC-8DA7-6C1E68C14FDB}"/>
              </a:ext>
            </a:extLst>
          </p:cNvPr>
          <p:cNvPicPr>
            <a:picLocks noChangeAspect="1"/>
          </p:cNvPicPr>
          <p:nvPr/>
        </p:nvPicPr>
        <p:blipFill>
          <a:blip r:embed="rId3"/>
          <a:stretch>
            <a:fillRect/>
          </a:stretch>
        </p:blipFill>
        <p:spPr>
          <a:xfrm>
            <a:off x="990600" y="3200400"/>
            <a:ext cx="5486400" cy="3345366"/>
          </a:xfrm>
          <a:prstGeom prst="rect">
            <a:avLst/>
          </a:prstGeom>
        </p:spPr>
      </p:pic>
    </p:spTree>
    <p:extLst>
      <p:ext uri="{BB962C8B-B14F-4D97-AF65-F5344CB8AC3E}">
        <p14:creationId xmlns:p14="http://schemas.microsoft.com/office/powerpoint/2010/main" val="2893993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Security Control Review NOAA CIO</a:t>
            </a:r>
            <a:endParaRPr lang="en-US" b="1" dirty="0"/>
          </a:p>
        </p:txBody>
      </p:sp>
      <p:sp>
        <p:nvSpPr>
          <p:cNvPr id="3" name="Text Placeholder 2"/>
          <p:cNvSpPr>
            <a:spLocks noGrp="1"/>
          </p:cNvSpPr>
          <p:nvPr>
            <p:ph type="body" idx="1"/>
          </p:nvPr>
        </p:nvSpPr>
        <p:spPr>
          <a:xfrm>
            <a:off x="0" y="1676400"/>
            <a:ext cx="8915400" cy="4419599"/>
          </a:xfrm>
        </p:spPr>
        <p:txBody>
          <a:bodyPr/>
          <a:lstStyle/>
          <a:p>
            <a:pPr marL="279400" indent="0">
              <a:buNone/>
            </a:pPr>
            <a:r>
              <a:rPr lang="en-US" sz="2400" dirty="0"/>
              <a:t>The summary of the system includes an overview of:</a:t>
            </a:r>
          </a:p>
          <a:p>
            <a:pPr marL="279400" indent="0">
              <a:buNone/>
            </a:pPr>
            <a:endParaRPr lang="en-US" sz="2400" dirty="0"/>
          </a:p>
          <a:p>
            <a:pPr marL="736600" indent="-457200">
              <a:buAutoNum type="arabicPeriod"/>
            </a:pPr>
            <a:r>
              <a:rPr lang="en-US" sz="2400" dirty="0"/>
              <a:t>Open POA&amp;Ms, their impact to Privacy, and whether or not they have reasonable completion times.</a:t>
            </a:r>
          </a:p>
          <a:p>
            <a:pPr marL="736600" indent="-457200">
              <a:buAutoNum type="arabicPeriod"/>
            </a:pPr>
            <a:r>
              <a:rPr lang="en-US" sz="2400" dirty="0"/>
              <a:t>Whether the PIA is a re-certification or will require a CRB.</a:t>
            </a:r>
          </a:p>
          <a:p>
            <a:pPr marL="736600" indent="-457200">
              <a:buAutoNum type="arabicPeriod"/>
            </a:pPr>
            <a:r>
              <a:rPr lang="en-US" sz="2400" dirty="0"/>
              <a:t>Identification of any residual risk.</a:t>
            </a:r>
          </a:p>
          <a:p>
            <a:pPr marL="736600" indent="-457200">
              <a:buAutoNum type="arabicPeriod"/>
            </a:pPr>
            <a:r>
              <a:rPr lang="en-US" sz="2400" dirty="0"/>
              <a:t>Any request for an assumption of risk.</a:t>
            </a:r>
          </a:p>
        </p:txBody>
      </p:sp>
    </p:spTree>
    <p:extLst>
      <p:ext uri="{BB962C8B-B14F-4D97-AF65-F5344CB8AC3E}">
        <p14:creationId xmlns:p14="http://schemas.microsoft.com/office/powerpoint/2010/main" val="333221669"/>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19343</TotalTime>
  <Words>804</Words>
  <Application>Microsoft Office PowerPoint</Application>
  <PresentationFormat>On-screen Show (4:3)</PresentationFormat>
  <Paragraphs>64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Custom Theme</vt:lpstr>
      <vt:lpstr>PowerPoint Presentation</vt:lpstr>
      <vt:lpstr>Course Overview</vt:lpstr>
      <vt:lpstr>Course Outline</vt:lpstr>
      <vt:lpstr>DOC Review of PIAs</vt:lpstr>
      <vt:lpstr>DOC Review of PIAs</vt:lpstr>
      <vt:lpstr>DOC Review of PIAs</vt:lpstr>
      <vt:lpstr>Security Control Review NOAA CIO</vt:lpstr>
      <vt:lpstr>Security Control Review NOAA CIO</vt:lpstr>
      <vt:lpstr>Security Control Review NOAA CIO</vt:lpstr>
      <vt:lpstr>The CRB Process</vt:lpstr>
      <vt:lpstr>The CRB Process</vt:lpstr>
      <vt:lpstr>Common Concerns</vt:lpstr>
      <vt:lpstr>Common Concerns</vt:lpstr>
      <vt:lpstr>Common Concerns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Mark Graff</cp:lastModifiedBy>
  <cp:revision>208</cp:revision>
  <dcterms:modified xsi:type="dcterms:W3CDTF">2023-04-20T04:54:45Z</dcterms:modified>
</cp:coreProperties>
</file>