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26"/>
  </p:notesMasterIdLst>
  <p:sldIdLst>
    <p:sldId id="256" r:id="rId2"/>
    <p:sldId id="285" r:id="rId3"/>
    <p:sldId id="286" r:id="rId4"/>
    <p:sldId id="287" r:id="rId5"/>
    <p:sldId id="306" r:id="rId6"/>
    <p:sldId id="274" r:id="rId7"/>
    <p:sldId id="289" r:id="rId8"/>
    <p:sldId id="290" r:id="rId9"/>
    <p:sldId id="291" r:id="rId10"/>
    <p:sldId id="292" r:id="rId11"/>
    <p:sldId id="294" r:id="rId12"/>
    <p:sldId id="293" r:id="rId13"/>
    <p:sldId id="296" r:id="rId14"/>
    <p:sldId id="297" r:id="rId15"/>
    <p:sldId id="298" r:id="rId16"/>
    <p:sldId id="295" r:id="rId17"/>
    <p:sldId id="299" r:id="rId18"/>
    <p:sldId id="300" r:id="rId19"/>
    <p:sldId id="301" r:id="rId20"/>
    <p:sldId id="302" r:id="rId21"/>
    <p:sldId id="303" r:id="rId22"/>
    <p:sldId id="304" r:id="rId23"/>
    <p:sldId id="305" r:id="rId24"/>
    <p:sldId id="282" r:id="rId25"/>
  </p:sldIdLst>
  <p:sldSz cx="9144000" cy="6858000" type="screen4x3"/>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81034" autoAdjust="0"/>
  </p:normalViewPr>
  <p:slideViewPr>
    <p:cSldViewPr>
      <p:cViewPr varScale="1">
        <p:scale>
          <a:sx n="64" d="100"/>
          <a:sy n="64" d="100"/>
        </p:scale>
        <p:origin x="72" y="21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169919" cy="48005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83306" marR="0" lvl="1" indent="-70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66612" marR="0" lvl="2" indent="-1412"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449918" marR="0" lvl="3" indent="-2117"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933224" marR="0" lvl="4" indent="-2824"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416531" marR="0" lvl="5" indent="-353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3383143" marR="0" lvl="6" indent="-4943"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4833061" marR="0" lvl="7" indent="-706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6766286" marR="0" lvl="8" indent="-988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4145280" y="0"/>
            <a:ext cx="3169919" cy="48005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83306" marR="0" lvl="1" indent="-70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66612" marR="0" lvl="2" indent="-1412"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449918" marR="0" lvl="3" indent="-2117"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933224" marR="0" lvl="4" indent="-2824"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416531" marR="0" lvl="5" indent="-353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3383143" marR="0" lvl="6" indent="-4943"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4833061" marR="0" lvl="7" indent="-706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6766286" marR="0" lvl="8" indent="-988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975361" y="4560569"/>
            <a:ext cx="5364478" cy="4320539"/>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9121139"/>
            <a:ext cx="3169919" cy="48005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83306" marR="0" lvl="1" indent="-70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66612" marR="0" lvl="2" indent="-1412"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449918" marR="0" lvl="3" indent="-2117"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933224" marR="0" lvl="4" indent="-2824"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416531" marR="0" lvl="5" indent="-353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3383143" marR="0" lvl="6" indent="-4943"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4833061" marR="0" lvl="7" indent="-706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6766286" marR="0" lvl="8" indent="-9886"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4145280" y="9121139"/>
            <a:ext cx="3169919" cy="480059"/>
          </a:xfrm>
          <a:prstGeom prst="rect">
            <a:avLst/>
          </a:prstGeom>
          <a:noFill/>
          <a:ln>
            <a:noFill/>
          </a:ln>
        </p:spPr>
        <p:txBody>
          <a:bodyPr lIns="96625" tIns="48300" rIns="96625" bIns="48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300" b="0" i="0" u="none" strike="noStrike" cap="none">
                <a:solidFill>
                  <a:srgbClr val="000000"/>
                </a:solidFill>
                <a:latin typeface="Times New Roman"/>
                <a:ea typeface="Times New Roman"/>
                <a:cs typeface="Times New Roman"/>
                <a:sym typeface="Times New Roman"/>
              </a:rPr>
              <a:t>‹#›</a:t>
            </a:fld>
            <a:endParaRPr lang="en-US" sz="13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410655455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law.cornell.edu/definitions/index.php?width=840&amp;height=800&amp;iframe=true&amp;def_id=0db2c1093518f49d2d38239e8ef1f411&amp;term_occur=999&amp;term_src=Title:15:Subtitle:A:Part:4:Subpart:A:4.4"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law.cornell.edu/definitions/index.php?width=840&amp;height=800&amp;iframe=true&amp;def_id=4cb882bddd8e284a6d417e60e401c3b9&amp;term_occur=999&amp;term_src=Title:15:Subtitle:A:Part:4:Subpart:A:4.4"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law.cornell.edu/definitions/index.php?width=840&amp;height=800&amp;iframe=true&amp;def_id=0db2c1093518f49d2d38239e8ef1f411&amp;term_occur=999&amp;term_src=Title:15:Subtitle:A:Part:4:Subpart:A:4.4"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law.cornell.edu/definitions/index.php?width=840&amp;height=800&amp;iframe=true&amp;def_id=4cb882bddd8e284a6d417e60e401c3b9&amp;term_occur=999&amp;term_src=Title:15:Subtitle:A:Part:4:Subpart:A:4.4"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law.cornell.edu/definitions/index.php?width=840&amp;height=800&amp;iframe=true&amp;def_id=0db2c1093518f49d2d38239e8ef1f411&amp;term_occur=999&amp;term_src=Title:15:Subtitle:A:Part:4:Subpart:A:4.4"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law.cornell.edu/definitions/index.php?width=840&amp;height=800&amp;iframe=true&amp;def_id=4cb882bddd8e284a6d417e60e401c3b9&amp;term_occur=999&amp;term_src=Title:15:Subtitle:A:Part:4:Subpart:A:4.4"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buSzPct val="25000"/>
              <a:buNone/>
            </a:pPr>
            <a:endParaRPr sz="1200" b="0" i="0" u="none" strike="noStrike" cap="none">
              <a:solidFill>
                <a:schemeClr val="dk1"/>
              </a:solidFill>
              <a:latin typeface="Arial"/>
              <a:ea typeface="Arial"/>
              <a:cs typeface="Arial"/>
              <a:sym typeface="Arial"/>
            </a:endParaRPr>
          </a:p>
        </p:txBody>
      </p:sp>
      <p:sp>
        <p:nvSpPr>
          <p:cNvPr id="90" name="Shape 9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dirty="0" err="1" smtClean="0"/>
              <a:t>Yagman</a:t>
            </a:r>
            <a:r>
              <a:rPr lang="en-US" dirty="0" smtClean="0"/>
              <a:t> v. Pompeo, 868 F.3d 1075, 1081 (9th Cir. 2017) (finding request not reasonably described where request "does not identify specific persons, much less specific documents, types of documents, types of information," or "suggest much in the way of times, dates, [or] locations") (Requester</a:t>
            </a:r>
            <a:r>
              <a:rPr lang="en-US" baseline="0" dirty="0" smtClean="0"/>
              <a:t> had asked for “[r]</a:t>
            </a:r>
            <a:r>
              <a:rPr lang="en-US" baseline="0" dirty="0" err="1" smtClean="0"/>
              <a:t>ecords</a:t>
            </a:r>
            <a:r>
              <a:rPr lang="en-US" baseline="0" dirty="0" smtClean="0"/>
              <a:t>/information' identifying CIA employees or affiliates who have engaged in torture after September 11, 2001.”)</a:t>
            </a: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7925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dirty="0" smtClean="0"/>
              <a:t>Found. v. DOJ, 211 F. Supp. 3d 311, 318 (D.D.C. 2016) (finding that "Defendant contends, and the court agrees, that Plaintiff's request for '[r]</a:t>
            </a:r>
            <a:r>
              <a:rPr lang="en-US" dirty="0" err="1" smtClean="0"/>
              <a:t>ecords</a:t>
            </a:r>
            <a:r>
              <a:rPr lang="en-US" dirty="0" smtClean="0"/>
              <a:t> evincing the use of' personal email accounts and other electronic communication and social media platforms to conduct government business does not enable a professional DOJ employee to determine what records are being sought“</a:t>
            </a:r>
          </a:p>
          <a:p>
            <a:pPr marL="0" marR="0" lvl="0" indent="0" algn="l" rtl="0">
              <a:spcBef>
                <a:spcPts val="0"/>
              </a:spcBef>
              <a:spcAft>
                <a:spcPts val="0"/>
              </a:spcAft>
              <a:buSzPct val="25000"/>
              <a:buNone/>
            </a:pPr>
            <a:r>
              <a:rPr lang="en-US" sz="1200" b="0" i="0" u="none" strike="noStrike" cap="none" dirty="0" smtClean="0">
                <a:solidFill>
                  <a:schemeClr val="dk1"/>
                </a:solidFill>
                <a:latin typeface="Arial"/>
                <a:ea typeface="Arial"/>
                <a:cs typeface="Arial"/>
                <a:sym typeface="Arial"/>
              </a:rPr>
              <a:t>--Courts noted that “</a:t>
            </a:r>
            <a:r>
              <a:rPr lang="en-US" sz="1200" b="0" i="0" u="sng" strike="noStrike" cap="none" dirty="0" smtClean="0">
                <a:solidFill>
                  <a:schemeClr val="dk1"/>
                </a:solidFill>
                <a:latin typeface="Arial"/>
                <a:ea typeface="Arial"/>
                <a:cs typeface="Arial"/>
                <a:sym typeface="Arial"/>
              </a:rPr>
              <a:t>FOIA was not intended to reduce government agencies to full-time investigators on behalf of requesters</a:t>
            </a:r>
            <a:r>
              <a:rPr lang="en-US" sz="1200" b="0" i="0" u="none" strike="noStrike" cap="none" dirty="0" smtClean="0">
                <a:solidFill>
                  <a:schemeClr val="dk1"/>
                </a:solidFill>
                <a:latin typeface="Arial"/>
                <a:ea typeface="Arial"/>
                <a:cs typeface="Arial"/>
                <a:sym typeface="Arial"/>
              </a:rPr>
              <a:t>.”  (Assassination Archives &amp; </a:t>
            </a:r>
            <a:r>
              <a:rPr lang="en-US" sz="1200" b="0" i="0" u="none" strike="noStrike" cap="none" dirty="0" err="1" smtClean="0">
                <a:solidFill>
                  <a:schemeClr val="dk1"/>
                </a:solidFill>
                <a:latin typeface="Arial"/>
                <a:ea typeface="Arial"/>
                <a:cs typeface="Arial"/>
                <a:sym typeface="Arial"/>
              </a:rPr>
              <a:t>Rsch</a:t>
            </a:r>
            <a:r>
              <a:rPr lang="en-US" sz="1200" b="0" i="0" u="none" strike="noStrike" cap="none" dirty="0" smtClean="0">
                <a:solidFill>
                  <a:schemeClr val="dk1"/>
                </a:solidFill>
                <a:latin typeface="Arial"/>
                <a:ea typeface="Arial"/>
                <a:cs typeface="Arial"/>
                <a:sym typeface="Arial"/>
              </a:rPr>
              <a:t> Ctr.</a:t>
            </a:r>
            <a:r>
              <a:rPr lang="en-US" sz="1200" b="0" i="0" u="none" strike="noStrike" cap="none" baseline="0" dirty="0" smtClean="0">
                <a:solidFill>
                  <a:schemeClr val="dk1"/>
                </a:solidFill>
                <a:latin typeface="Arial"/>
                <a:ea typeface="Arial"/>
                <a:cs typeface="Arial"/>
                <a:sym typeface="Arial"/>
              </a:rPr>
              <a:t> V. CIA, 720 F. Supp. 217, 219 (D.D.C. 1989).</a:t>
            </a: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201843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dirty="0" smtClean="0"/>
              <a:t>Devine v. Marsh, 2 Gov't Disclosure Serv. (P-H) ¶ 82,022, 82,186 (E.D. Va. Aug. 27, 1981).</a:t>
            </a: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621885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dirty="0" smtClean="0"/>
              <a:t>Hall &amp; Assocs. v. EPA, No. 16-5315, 2018 WL 1896493, at *2 (D.C. Cir. Apr. 9, 2018)—questions</a:t>
            </a:r>
            <a:r>
              <a:rPr lang="en-US" baseline="0" dirty="0" smtClean="0"/>
              <a:t> don’t count as requests; </a:t>
            </a:r>
            <a:r>
              <a:rPr lang="en-US" i="1" dirty="0" smtClean="0"/>
              <a:t>Singh v. FAA</a:t>
            </a:r>
            <a:r>
              <a:rPr lang="en-US" dirty="0" smtClean="0"/>
              <a:t>, 783 F. </a:t>
            </a:r>
            <a:r>
              <a:rPr lang="en-US" dirty="0" err="1" smtClean="0"/>
              <a:t>App'x</a:t>
            </a:r>
            <a:r>
              <a:rPr lang="en-US" dirty="0" smtClean="0"/>
              <a:t> 753, 754 (9th Cir. 2019) (rejecting plaintiff's contention that FAA could have used certain geographic data that it maintained to piece together information that was responsive to the request because "FOIA does not require agencies to create new records");  </a:t>
            </a:r>
          </a:p>
          <a:p>
            <a:pPr marL="0" marR="0" lvl="0" indent="0" algn="l" rtl="0">
              <a:spcBef>
                <a:spcPts val="0"/>
              </a:spcBef>
              <a:spcAft>
                <a:spcPts val="0"/>
              </a:spcAft>
              <a:buSzPct val="25000"/>
              <a:buNone/>
            </a:pPr>
            <a:endParaRPr lang="en-US" u="sng" dirty="0" smtClean="0"/>
          </a:p>
          <a:p>
            <a:pPr marL="0" marR="0" lvl="0" indent="0" algn="l" rtl="0">
              <a:spcBef>
                <a:spcPts val="0"/>
              </a:spcBef>
              <a:spcAft>
                <a:spcPts val="0"/>
              </a:spcAft>
              <a:buSzPct val="25000"/>
              <a:buNone/>
            </a:pPr>
            <a:r>
              <a:rPr lang="en-US" u="sng" dirty="0" smtClean="0"/>
              <a:t>However</a:t>
            </a:r>
            <a:r>
              <a:rPr lang="en-US" dirty="0" smtClean="0"/>
              <a:t>, N.Y. Times Co. v. FCC, 457 F.Supp.3d 266, 277 (S.D.N.Y. 2020) (finding that where</a:t>
            </a:r>
            <a:r>
              <a:rPr lang="en-US" baseline="0" dirty="0" smtClean="0"/>
              <a:t> </a:t>
            </a:r>
            <a:r>
              <a:rPr lang="en-US" dirty="0" smtClean="0"/>
              <a:t>data points requested exist in an Application</a:t>
            </a:r>
            <a:r>
              <a:rPr lang="en-US" baseline="0" dirty="0" smtClean="0"/>
              <a:t> </a:t>
            </a:r>
            <a:r>
              <a:rPr lang="en-US" dirty="0" smtClean="0"/>
              <a:t>Programming Interface server log, the log is</a:t>
            </a:r>
            <a:r>
              <a:rPr lang="en-US" baseline="0" dirty="0" smtClean="0"/>
              <a:t> </a:t>
            </a:r>
            <a:r>
              <a:rPr lang="en-US" dirty="0" smtClean="0"/>
              <a:t>searchable using a script and the agency failed to show this particular</a:t>
            </a:r>
            <a:r>
              <a:rPr lang="en-US" baseline="0" dirty="0" smtClean="0"/>
              <a:t> </a:t>
            </a:r>
            <a:r>
              <a:rPr lang="en-US" dirty="0" smtClean="0"/>
              <a:t>script would interfere</a:t>
            </a:r>
            <a:r>
              <a:rPr lang="en-US" baseline="0" dirty="0" smtClean="0"/>
              <a:t> </a:t>
            </a:r>
            <a:r>
              <a:rPr lang="en-US" dirty="0" smtClean="0"/>
              <a:t>with operations, the "FOIA 'clearly require[s] agencies to sort a pre-existing database of</a:t>
            </a:r>
            <a:r>
              <a:rPr lang="en-US" baseline="0" dirty="0" smtClean="0"/>
              <a:t> </a:t>
            </a:r>
            <a:r>
              <a:rPr lang="en-US" dirty="0" smtClean="0"/>
              <a:t>information to make information intelligible so that it may be transmitted to the public . . .</a:t>
            </a:r>
            <a:r>
              <a:rPr lang="en-US" baseline="0" dirty="0" smtClean="0"/>
              <a:t> </a:t>
            </a:r>
            <a:r>
              <a:rPr lang="en-US" dirty="0" smtClean="0"/>
              <a:t>[and] [a]</a:t>
            </a:r>
            <a:r>
              <a:rPr lang="en-US" dirty="0" err="1" smtClean="0"/>
              <a:t>ccordingly</a:t>
            </a:r>
            <a:r>
              <a:rPr lang="en-US" dirty="0" smtClean="0"/>
              <a:t>, conducting such a search cannot constitute . . .</a:t>
            </a:r>
            <a:r>
              <a:rPr lang="en-US" baseline="0" dirty="0" smtClean="0"/>
              <a:t> </a:t>
            </a:r>
            <a:r>
              <a:rPr lang="en-US" dirty="0" smtClean="0"/>
              <a:t>conducting research so</a:t>
            </a:r>
            <a:r>
              <a:rPr lang="en-US" baseline="0" dirty="0" smtClean="0"/>
              <a:t> </a:t>
            </a:r>
            <a:r>
              <a:rPr lang="en-US" dirty="0" smtClean="0"/>
              <a:t>as to fall outside of agency disclosure requirements.")</a:t>
            </a: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22017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dirty="0" smtClean="0"/>
              <a:t>Dixon v. DOJ, 279 F. Supp. 3d 1, 2 (D.D.C. 2017) ("Where . .</a:t>
            </a:r>
            <a:r>
              <a:rPr lang="en-US" baseline="0" dirty="0" smtClean="0"/>
              <a:t> </a:t>
            </a:r>
            <a:r>
              <a:rPr lang="en-US" dirty="0" smtClean="0"/>
              <a:t>. an agency's response to a FOIA request calls for 'an unreasonably burdensome search,' . . .</a:t>
            </a:r>
          </a:p>
          <a:p>
            <a:pPr marL="0" marR="0" lvl="0" indent="0" algn="l" rtl="0">
              <a:spcBef>
                <a:spcPts val="0"/>
              </a:spcBef>
              <a:spcAft>
                <a:spcPts val="0"/>
              </a:spcAft>
              <a:buSzPct val="25000"/>
              <a:buNone/>
            </a:pPr>
            <a:r>
              <a:rPr lang="en-US" dirty="0" smtClean="0"/>
              <a:t>the agency need not honor the request.  (FBI's assessment that the [portion] of Plaintiff's FOIA request [concerning "who 'used the bullet evidence at trial' to gain conviction, specifically of those charged with cases where [compositional bullet lead analysis] was used, and later lead to reversal"] does not reasonably describe the records requested."  "Furthermore, a substantive response to [this request] would require that FBI staff locate letters or memoranda from prosecutors' offices throughout the country, identify each criminal matter for which the FBI conducted comparative bullet lead analysis, and determine the cases resulting in a conviction which subsequently was reversed[.]“)</a:t>
            </a: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3065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dirty="0" smtClean="0"/>
              <a:t>Must give reasonable interpretation—if clarity is needed, reach out to the</a:t>
            </a:r>
            <a:r>
              <a:rPr lang="en-US" baseline="0" dirty="0" smtClean="0"/>
              <a:t> requester.  Cannot narrow the scope without requester consent. </a:t>
            </a:r>
            <a:r>
              <a:rPr lang="en-US" i="1" baseline="0" dirty="0" err="1" smtClean="0"/>
              <a:t>LaCedra</a:t>
            </a:r>
            <a:r>
              <a:rPr lang="en-US" i="1" baseline="0" dirty="0" smtClean="0"/>
              <a:t> v. EOUSA</a:t>
            </a:r>
            <a:r>
              <a:rPr lang="en-US" baseline="0" dirty="0" smtClean="0"/>
              <a:t>, 317 F.3d 345, 347-48 (D.C. Cir. 2003) (concluding that agency failed</a:t>
            </a:r>
          </a:p>
          <a:p>
            <a:pPr marL="0" marR="0" lvl="0" indent="0" algn="l" rtl="0">
              <a:spcBef>
                <a:spcPts val="0"/>
              </a:spcBef>
              <a:spcAft>
                <a:spcPts val="0"/>
              </a:spcAft>
              <a:buSzPct val="25000"/>
              <a:buNone/>
            </a:pPr>
            <a:r>
              <a:rPr lang="en-US" baseline="0" dirty="0" smtClean="0"/>
              <a:t>to "liberally construe" request for "all documents pertaining to [plaintiff's] case" when it limited that request's scope to only those records specifically and individually listed in request letter because "drafter of a FOIA request might reasonably seek all of a certain set of</a:t>
            </a:r>
          </a:p>
          <a:p>
            <a:pPr marL="0" marR="0" lvl="0" indent="0" algn="l" rtl="0">
              <a:spcBef>
                <a:spcPts val="0"/>
              </a:spcBef>
              <a:spcAft>
                <a:spcPts val="0"/>
              </a:spcAft>
              <a:buSzPct val="25000"/>
              <a:buNone/>
            </a:pPr>
            <a:r>
              <a:rPr lang="en-US" baseline="0" dirty="0" smtClean="0"/>
              <a:t>documents while nonetheless evincing a heightened interest in a specific subset thereof“. ; Laws. Comm. for C.R. v. Dep't of the Treasury, 534</a:t>
            </a:r>
          </a:p>
          <a:p>
            <a:pPr marL="0" marR="0" lvl="0" indent="0" algn="l" rtl="0">
              <a:spcBef>
                <a:spcPts val="0"/>
              </a:spcBef>
              <a:spcAft>
                <a:spcPts val="0"/>
              </a:spcAft>
              <a:buSzPct val="25000"/>
              <a:buNone/>
            </a:pPr>
            <a:r>
              <a:rPr lang="en-US" baseline="0" dirty="0" smtClean="0"/>
              <a:t>F. Supp. 2d 1126, 1135-36 (N.D. Cal. 2008) (concluding that requests must be "interpreted</a:t>
            </a:r>
          </a:p>
          <a:p>
            <a:pPr marL="0" marR="0" lvl="0" indent="0" algn="l" rtl="0">
              <a:spcBef>
                <a:spcPts val="0"/>
              </a:spcBef>
              <a:spcAft>
                <a:spcPts val="0"/>
              </a:spcAft>
              <a:buSzPct val="25000"/>
              <a:buNone/>
            </a:pPr>
            <a:r>
              <a:rPr lang="en-US" baseline="0" dirty="0" smtClean="0"/>
              <a:t>liberally and . . . an agency cannot withhold a record that is reasonably within the scope of</a:t>
            </a:r>
          </a:p>
          <a:p>
            <a:pPr marL="0" marR="0" lvl="0" indent="0" algn="l" rtl="0">
              <a:spcBef>
                <a:spcPts val="0"/>
              </a:spcBef>
              <a:spcAft>
                <a:spcPts val="0"/>
              </a:spcAft>
              <a:buSzPct val="25000"/>
              <a:buNone/>
            </a:pPr>
            <a:r>
              <a:rPr lang="en-US" baseline="0" dirty="0" smtClean="0"/>
              <a:t>the request on the grounds that the record has not been specifically named by the</a:t>
            </a:r>
          </a:p>
          <a:p>
            <a:pPr marL="0" marR="0" lvl="0" indent="0" algn="l" rtl="0">
              <a:spcBef>
                <a:spcPts val="0"/>
              </a:spcBef>
              <a:spcAft>
                <a:spcPts val="0"/>
              </a:spcAft>
              <a:buSzPct val="25000"/>
              <a:buNone/>
            </a:pPr>
            <a:r>
              <a:rPr lang="en-US" baseline="0" dirty="0" smtClean="0"/>
              <a:t>requester")</a:t>
            </a: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022275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dirty="0" smtClean="0">
                <a:solidFill>
                  <a:schemeClr val="dk1"/>
                </a:solidFill>
              </a:rPr>
              <a:t>If you disagree with the fee waiver eligibility of a requester based off of the 6 factor test outlined in 15 CFR 4.11(l), please contact NOAA FOIA.  </a:t>
            </a: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172221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886141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774860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b="0" i="0" u="none" strike="noStrike" cap="none" dirty="0" smtClean="0">
                <a:solidFill>
                  <a:schemeClr val="dk1"/>
                </a:solidFill>
                <a:latin typeface="Arial"/>
                <a:ea typeface="Arial"/>
                <a:cs typeface="Arial"/>
                <a:sym typeface="Arial"/>
              </a:rPr>
              <a:t>5 USC 552(a)(6)(a)(ii)(I)</a:t>
            </a: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255602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buSzPct val="25000"/>
              <a:buNone/>
            </a:pP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b="0" i="0" u="none" strike="noStrike" cap="none" dirty="0" smtClean="0">
                <a:solidFill>
                  <a:schemeClr val="dk1"/>
                </a:solidFill>
                <a:latin typeface="Arial"/>
                <a:ea typeface="Arial"/>
                <a:cs typeface="Arial"/>
                <a:sym typeface="Arial"/>
              </a:rPr>
              <a:t>5 USC 552(a)(6)(a)(ii)(I)</a:t>
            </a: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184963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b="0" i="0" u="none" strike="noStrike" cap="none" dirty="0" smtClean="0">
                <a:solidFill>
                  <a:schemeClr val="dk1"/>
                </a:solidFill>
                <a:latin typeface="Arial"/>
                <a:ea typeface="Arial"/>
                <a:cs typeface="Arial"/>
                <a:sym typeface="Arial"/>
              </a:rPr>
              <a:t>See 15 CFR 4.7</a:t>
            </a: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907342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b="0" i="0" u="none" strike="noStrike" cap="none" dirty="0" smtClean="0">
                <a:solidFill>
                  <a:schemeClr val="dk1"/>
                </a:solidFill>
                <a:latin typeface="Arial"/>
                <a:ea typeface="Arial"/>
                <a:cs typeface="Arial"/>
                <a:sym typeface="Arial"/>
              </a:rPr>
              <a:t>See 15 </a:t>
            </a:r>
            <a:r>
              <a:rPr lang="en-US" sz="1200" b="0" i="0" u="none" strike="noStrike" cap="none" smtClean="0">
                <a:solidFill>
                  <a:schemeClr val="dk1"/>
                </a:solidFill>
                <a:latin typeface="Arial"/>
                <a:ea typeface="Arial"/>
                <a:cs typeface="Arial"/>
                <a:sym typeface="Arial"/>
              </a:rPr>
              <a:t>CFR 4.7</a:t>
            </a: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619329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lnSpc>
                <a:spcPct val="100000"/>
              </a:lnSpc>
              <a:spcBef>
                <a:spcPts val="0"/>
              </a:spcBef>
              <a:spcAft>
                <a:spcPts val="0"/>
              </a:spcAft>
              <a:buNone/>
            </a:pPr>
            <a:r>
              <a:rPr lang="en-US" sz="1200" b="0" i="0" u="none" strike="noStrike" cap="none" dirty="0" smtClean="0">
                <a:solidFill>
                  <a:schemeClr val="dk1"/>
                </a:solidFill>
                <a:latin typeface="Arial"/>
                <a:ea typeface="Arial"/>
                <a:cs typeface="Arial"/>
                <a:sym typeface="Arial"/>
              </a:rPr>
              <a:t>See 15 </a:t>
            </a:r>
            <a:r>
              <a:rPr lang="en-US" sz="1200" b="0" i="0" u="none" strike="noStrike" cap="none" smtClean="0">
                <a:solidFill>
                  <a:schemeClr val="dk1"/>
                </a:solidFill>
                <a:latin typeface="Arial"/>
                <a:ea typeface="Arial"/>
                <a:cs typeface="Arial"/>
                <a:sym typeface="Arial"/>
              </a:rPr>
              <a:t>CFR 4.7</a:t>
            </a:r>
            <a:endParaRPr lang="en-US"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01378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buSzPct val="25000"/>
              <a:buNone/>
            </a:pPr>
            <a:endParaRPr sz="1200" b="0" i="0" u="none" strike="noStrike" cap="none">
              <a:solidFill>
                <a:schemeClr val="dk1"/>
              </a:solidFill>
              <a:latin typeface="Arial"/>
              <a:ea typeface="Arial"/>
              <a:cs typeface="Arial"/>
              <a:sym typeface="Arial"/>
            </a:endParaRPr>
          </a:p>
        </p:txBody>
      </p:sp>
      <p:sp>
        <p:nvSpPr>
          <p:cNvPr id="279" name="Shape 279"/>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buSzPct val="25000"/>
              <a:buNone/>
            </a:pP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buSzPct val="25000"/>
              <a:buNone/>
            </a:pP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buSzPct val="25000"/>
              <a:buNone/>
            </a:pP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79991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sz="1200" b="0" i="0" u="none" strike="noStrike" kern="1200" cap="none" dirty="0" smtClean="0">
                <a:solidFill>
                  <a:schemeClr val="dk1"/>
                </a:solidFill>
                <a:effectLst/>
                <a:latin typeface="Arial"/>
                <a:ea typeface="Arial"/>
                <a:cs typeface="Arial"/>
                <a:sym typeface="Arial"/>
              </a:rPr>
              <a:t>The central facility will forward the request to the component(s) it believes most likely to have the requested records. Requests will be considered received for purposes of the 20-day time limit of § 4.6 as of the date it is received by the proper </a:t>
            </a:r>
            <a:r>
              <a:rPr lang="en-US" sz="1200" b="0" i="0" u="none" strike="noStrike" kern="1200" cap="none" dirty="0" smtClean="0">
                <a:solidFill>
                  <a:schemeClr val="dk1"/>
                </a:solidFill>
                <a:effectLst/>
                <a:latin typeface="Arial"/>
                <a:ea typeface="Arial"/>
                <a:cs typeface="Arial"/>
                <a:sym typeface="Arial"/>
                <a:hlinkClick r:id="rId3"/>
              </a:rPr>
              <a:t>component</a:t>
            </a:r>
            <a:r>
              <a:rPr lang="en-US" sz="1200" b="0" i="0" u="none" strike="noStrike" kern="1200" cap="none" dirty="0" smtClean="0">
                <a:solidFill>
                  <a:schemeClr val="dk1"/>
                </a:solidFill>
                <a:effectLst/>
                <a:latin typeface="Arial"/>
                <a:ea typeface="Arial"/>
                <a:cs typeface="Arial"/>
                <a:sym typeface="Arial"/>
              </a:rPr>
              <a:t>'s FOIA office, but in any event not later than ten working days after the request is first received by any </a:t>
            </a:r>
            <a:r>
              <a:rPr lang="en-US" sz="1200" b="0" i="0" u="none" strike="noStrike" kern="1200" cap="none" dirty="0" smtClean="0">
                <a:solidFill>
                  <a:schemeClr val="dk1"/>
                </a:solidFill>
                <a:effectLst/>
                <a:latin typeface="Arial"/>
                <a:ea typeface="Arial"/>
                <a:cs typeface="Arial"/>
                <a:sym typeface="Arial"/>
                <a:hlinkClick r:id="rId4"/>
              </a:rPr>
              <a:t>Department</a:t>
            </a:r>
            <a:r>
              <a:rPr lang="en-US" sz="1200" b="0" i="0" u="none" strike="noStrike" kern="1200" cap="none" dirty="0" smtClean="0">
                <a:solidFill>
                  <a:schemeClr val="dk1"/>
                </a:solidFill>
                <a:effectLst/>
                <a:latin typeface="Arial"/>
                <a:ea typeface="Arial"/>
                <a:cs typeface="Arial"/>
                <a:sym typeface="Arial"/>
              </a:rPr>
              <a:t> </a:t>
            </a:r>
            <a:r>
              <a:rPr lang="en-US" sz="1200" b="0" i="0" u="none" strike="noStrike" kern="1200" cap="none" dirty="0" smtClean="0">
                <a:solidFill>
                  <a:schemeClr val="dk1"/>
                </a:solidFill>
                <a:effectLst/>
                <a:latin typeface="Arial"/>
                <a:ea typeface="Arial"/>
                <a:cs typeface="Arial"/>
                <a:sym typeface="Arial"/>
                <a:hlinkClick r:id="rId3"/>
              </a:rPr>
              <a:t>component</a:t>
            </a:r>
            <a:r>
              <a:rPr lang="en-US" sz="1200" b="0" i="0" u="none" strike="noStrike" kern="1200" cap="none" dirty="0" smtClean="0">
                <a:solidFill>
                  <a:schemeClr val="dk1"/>
                </a:solidFill>
                <a:effectLst/>
                <a:latin typeface="Arial"/>
                <a:ea typeface="Arial"/>
                <a:cs typeface="Arial"/>
                <a:sym typeface="Arial"/>
              </a:rPr>
              <a:t> identified in Appendix A to this part.</a:t>
            </a: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sz="1200" b="0" i="0" u="none" strike="noStrike" kern="1200" cap="none" dirty="0" smtClean="0">
                <a:solidFill>
                  <a:schemeClr val="dk1"/>
                </a:solidFill>
                <a:effectLst/>
                <a:latin typeface="Arial"/>
                <a:ea typeface="Arial"/>
                <a:cs typeface="Arial"/>
                <a:sym typeface="Arial"/>
              </a:rPr>
              <a:t>The central facility will forward the request to the component(s) it believes most likely to have the requested records. Requests will be considered received for purposes of the 20-day time limit of § 4.6 as of the date it is received by the proper </a:t>
            </a:r>
            <a:r>
              <a:rPr lang="en-US" sz="1200" b="0" i="0" u="none" strike="noStrike" kern="1200" cap="none" dirty="0" smtClean="0">
                <a:solidFill>
                  <a:schemeClr val="dk1"/>
                </a:solidFill>
                <a:effectLst/>
                <a:latin typeface="Arial"/>
                <a:ea typeface="Arial"/>
                <a:cs typeface="Arial"/>
                <a:sym typeface="Arial"/>
                <a:hlinkClick r:id="rId3"/>
              </a:rPr>
              <a:t>component</a:t>
            </a:r>
            <a:r>
              <a:rPr lang="en-US" sz="1200" b="0" i="0" u="none" strike="noStrike" kern="1200" cap="none" dirty="0" smtClean="0">
                <a:solidFill>
                  <a:schemeClr val="dk1"/>
                </a:solidFill>
                <a:effectLst/>
                <a:latin typeface="Arial"/>
                <a:ea typeface="Arial"/>
                <a:cs typeface="Arial"/>
                <a:sym typeface="Arial"/>
              </a:rPr>
              <a:t>'s FOIA office, but in any event not later than ten working days after the request is first received by any </a:t>
            </a:r>
            <a:r>
              <a:rPr lang="en-US" sz="1200" b="0" i="0" u="none" strike="noStrike" kern="1200" cap="none" dirty="0" smtClean="0">
                <a:solidFill>
                  <a:schemeClr val="dk1"/>
                </a:solidFill>
                <a:effectLst/>
                <a:latin typeface="Arial"/>
                <a:ea typeface="Arial"/>
                <a:cs typeface="Arial"/>
                <a:sym typeface="Arial"/>
                <a:hlinkClick r:id="rId4"/>
              </a:rPr>
              <a:t>Department</a:t>
            </a:r>
            <a:r>
              <a:rPr lang="en-US" sz="1200" b="0" i="0" u="none" strike="noStrike" kern="1200" cap="none" dirty="0" smtClean="0">
                <a:solidFill>
                  <a:schemeClr val="dk1"/>
                </a:solidFill>
                <a:effectLst/>
                <a:latin typeface="Arial"/>
                <a:ea typeface="Arial"/>
                <a:cs typeface="Arial"/>
                <a:sym typeface="Arial"/>
              </a:rPr>
              <a:t> </a:t>
            </a:r>
            <a:r>
              <a:rPr lang="en-US" sz="1200" b="0" i="0" u="none" strike="noStrike" kern="1200" cap="none" dirty="0" smtClean="0">
                <a:solidFill>
                  <a:schemeClr val="dk1"/>
                </a:solidFill>
                <a:effectLst/>
                <a:latin typeface="Arial"/>
                <a:ea typeface="Arial"/>
                <a:cs typeface="Arial"/>
                <a:sym typeface="Arial"/>
                <a:hlinkClick r:id="rId3"/>
              </a:rPr>
              <a:t>component</a:t>
            </a:r>
            <a:r>
              <a:rPr lang="en-US" sz="1200" b="0" i="0" u="none" strike="noStrike" kern="1200" cap="none" dirty="0" smtClean="0">
                <a:solidFill>
                  <a:schemeClr val="dk1"/>
                </a:solidFill>
                <a:effectLst/>
                <a:latin typeface="Arial"/>
                <a:ea typeface="Arial"/>
                <a:cs typeface="Arial"/>
                <a:sym typeface="Arial"/>
              </a:rPr>
              <a:t> identified in Appendix A to this part.</a:t>
            </a: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107005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sz="1200" b="0" i="0" u="none" strike="noStrike" kern="1200" cap="none" dirty="0" smtClean="0">
                <a:solidFill>
                  <a:schemeClr val="dk1"/>
                </a:solidFill>
                <a:effectLst/>
                <a:latin typeface="Arial"/>
                <a:ea typeface="Arial"/>
                <a:cs typeface="Arial"/>
                <a:sym typeface="Arial"/>
              </a:rPr>
              <a:t>The central facility will forward the request to the component(s) it believes most likely to have the requested records. Requests will be considered received for purposes of the 20-day time limit of § 4.6 as of the date it is received by the proper </a:t>
            </a:r>
            <a:r>
              <a:rPr lang="en-US" sz="1200" b="0" i="0" u="none" strike="noStrike" kern="1200" cap="none" dirty="0" smtClean="0">
                <a:solidFill>
                  <a:schemeClr val="dk1"/>
                </a:solidFill>
                <a:effectLst/>
                <a:latin typeface="Arial"/>
                <a:ea typeface="Arial"/>
                <a:cs typeface="Arial"/>
                <a:sym typeface="Arial"/>
                <a:hlinkClick r:id="rId3"/>
              </a:rPr>
              <a:t>component</a:t>
            </a:r>
            <a:r>
              <a:rPr lang="en-US" sz="1200" b="0" i="0" u="none" strike="noStrike" kern="1200" cap="none" dirty="0" smtClean="0">
                <a:solidFill>
                  <a:schemeClr val="dk1"/>
                </a:solidFill>
                <a:effectLst/>
                <a:latin typeface="Arial"/>
                <a:ea typeface="Arial"/>
                <a:cs typeface="Arial"/>
                <a:sym typeface="Arial"/>
              </a:rPr>
              <a:t>'s FOIA office, but in any event not later than ten working days after the request is first received by any </a:t>
            </a:r>
            <a:r>
              <a:rPr lang="en-US" sz="1200" b="0" i="0" u="none" strike="noStrike" kern="1200" cap="none" dirty="0" smtClean="0">
                <a:solidFill>
                  <a:schemeClr val="dk1"/>
                </a:solidFill>
                <a:effectLst/>
                <a:latin typeface="Arial"/>
                <a:ea typeface="Arial"/>
                <a:cs typeface="Arial"/>
                <a:sym typeface="Arial"/>
                <a:hlinkClick r:id="rId4"/>
              </a:rPr>
              <a:t>Department</a:t>
            </a:r>
            <a:r>
              <a:rPr lang="en-US" sz="1200" b="0" i="0" u="none" strike="noStrike" kern="1200" cap="none" dirty="0" smtClean="0">
                <a:solidFill>
                  <a:schemeClr val="dk1"/>
                </a:solidFill>
                <a:effectLst/>
                <a:latin typeface="Arial"/>
                <a:ea typeface="Arial"/>
                <a:cs typeface="Arial"/>
                <a:sym typeface="Arial"/>
              </a:rPr>
              <a:t> </a:t>
            </a:r>
            <a:r>
              <a:rPr lang="en-US" sz="1200" b="0" i="0" u="none" strike="noStrike" kern="1200" cap="none" dirty="0" smtClean="0">
                <a:solidFill>
                  <a:schemeClr val="dk1"/>
                </a:solidFill>
                <a:effectLst/>
                <a:latin typeface="Arial"/>
                <a:ea typeface="Arial"/>
                <a:cs typeface="Arial"/>
                <a:sym typeface="Arial"/>
                <a:hlinkClick r:id="rId3"/>
              </a:rPr>
              <a:t>component</a:t>
            </a:r>
            <a:r>
              <a:rPr lang="en-US" sz="1200" b="0" i="0" u="none" strike="noStrike" kern="1200" cap="none" dirty="0" smtClean="0">
                <a:solidFill>
                  <a:schemeClr val="dk1"/>
                </a:solidFill>
                <a:effectLst/>
                <a:latin typeface="Arial"/>
                <a:ea typeface="Arial"/>
                <a:cs typeface="Arial"/>
                <a:sym typeface="Arial"/>
              </a:rPr>
              <a:t> identified in Appendix A to this part.  There</a:t>
            </a:r>
            <a:r>
              <a:rPr lang="en-US" sz="1200" b="0" i="0" u="none" strike="noStrike" kern="1200" cap="none" baseline="0" dirty="0" smtClean="0">
                <a:solidFill>
                  <a:schemeClr val="dk1"/>
                </a:solidFill>
                <a:effectLst/>
                <a:latin typeface="Arial"/>
                <a:ea typeface="Arial"/>
                <a:cs typeface="Arial"/>
                <a:sym typeface="Arial"/>
              </a:rPr>
              <a:t> has been clarification in one case, where the requester sought all records about themselves, not specifying any context, and sued arguing every field office in the FBI should have been searched. Marks v. DOJ, 578 F.2d 261, 263 (9th Cir. 1978)</a:t>
            </a:r>
          </a:p>
          <a:p>
            <a:pPr marL="0" marR="0" lvl="0" indent="0" algn="l" rtl="0">
              <a:spcBef>
                <a:spcPts val="0"/>
              </a:spcBef>
              <a:spcAft>
                <a:spcPts val="0"/>
              </a:spcAft>
              <a:buSzPct val="25000"/>
              <a:buNone/>
            </a:pPr>
            <a:r>
              <a:rPr lang="en-US" sz="1200" b="0" i="0" u="none" strike="noStrike" kern="1200" cap="none" baseline="0" dirty="0" smtClean="0">
                <a:solidFill>
                  <a:schemeClr val="dk1"/>
                </a:solidFill>
                <a:effectLst/>
                <a:latin typeface="Arial"/>
                <a:ea typeface="Arial"/>
                <a:cs typeface="Arial"/>
                <a:sym typeface="Arial"/>
              </a:rPr>
              <a:t>(declaring that "reasonable description relates not only to subject matter, but . . . also relates</a:t>
            </a:r>
          </a:p>
          <a:p>
            <a:pPr marL="0" marR="0" lvl="0" indent="0" algn="l" rtl="0">
              <a:spcBef>
                <a:spcPts val="0"/>
              </a:spcBef>
              <a:spcAft>
                <a:spcPts val="0"/>
              </a:spcAft>
              <a:buSzPct val="25000"/>
              <a:buNone/>
            </a:pPr>
            <a:r>
              <a:rPr lang="en-US" sz="1200" b="0" i="0" u="none" strike="noStrike" kern="1200" cap="none" baseline="0" dirty="0" smtClean="0">
                <a:solidFill>
                  <a:schemeClr val="dk1"/>
                </a:solidFill>
                <a:effectLst/>
                <a:latin typeface="Arial"/>
                <a:ea typeface="Arial"/>
                <a:cs typeface="Arial"/>
                <a:sym typeface="Arial"/>
              </a:rPr>
              <a:t>to place of search" and ruling that FBI was not required to search all field offices pursuant to</a:t>
            </a:r>
          </a:p>
          <a:p>
            <a:pPr marL="0" marR="0" lvl="0" indent="0" algn="l" rtl="0">
              <a:spcBef>
                <a:spcPts val="0"/>
              </a:spcBef>
              <a:spcAft>
                <a:spcPts val="0"/>
              </a:spcAft>
              <a:buSzPct val="25000"/>
              <a:buNone/>
            </a:pPr>
            <a:r>
              <a:rPr lang="en-US" sz="1200" b="0" i="0" u="none" strike="noStrike" kern="1200" cap="none" baseline="0" dirty="0" smtClean="0">
                <a:solidFill>
                  <a:schemeClr val="dk1"/>
                </a:solidFill>
                <a:effectLst/>
                <a:latin typeface="Arial"/>
                <a:ea typeface="Arial"/>
                <a:cs typeface="Arial"/>
                <a:sym typeface="Arial"/>
              </a:rPr>
              <a:t>request for all records "under [my] name" because such "broad, sweeping requests" do not "reasonably describe" records sought)</a:t>
            </a: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9058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975361" y="4560569"/>
            <a:ext cx="5364478" cy="4320539"/>
          </a:xfrm>
          <a:prstGeom prst="rect">
            <a:avLst/>
          </a:prstGeom>
          <a:noFill/>
          <a:ln>
            <a:noFill/>
          </a:ln>
        </p:spPr>
        <p:txBody>
          <a:bodyPr lIns="96625" tIns="96625" rIns="96625" bIns="96625" anchor="ctr" anchorCtr="0">
            <a:noAutofit/>
          </a:bodyPr>
          <a:lstStyle/>
          <a:p>
            <a:pPr marL="0" marR="0" lvl="0" indent="0" algn="l" rtl="0">
              <a:spcBef>
                <a:spcPts val="0"/>
              </a:spcBef>
              <a:spcAft>
                <a:spcPts val="0"/>
              </a:spcAft>
              <a:buSzPct val="25000"/>
              <a:buNone/>
            </a:pPr>
            <a:r>
              <a:rPr lang="en-US" sz="1200" b="0" i="0" u="none" strike="noStrike" kern="1200" cap="none" dirty="0" smtClean="0">
                <a:solidFill>
                  <a:schemeClr val="dk1"/>
                </a:solidFill>
                <a:effectLst/>
                <a:latin typeface="Arial"/>
                <a:ea typeface="Arial"/>
                <a:cs typeface="Arial"/>
                <a:sym typeface="Arial"/>
              </a:rPr>
              <a:t>Yeager v. DEA.  678</a:t>
            </a:r>
            <a:r>
              <a:rPr lang="en-US" sz="1200" b="0" i="0" u="none" strike="noStrike" kern="1200" cap="none" baseline="0" dirty="0" smtClean="0">
                <a:solidFill>
                  <a:schemeClr val="dk1"/>
                </a:solidFill>
                <a:effectLst/>
                <a:latin typeface="Arial"/>
                <a:ea typeface="Arial"/>
                <a:cs typeface="Arial"/>
                <a:sym typeface="Arial"/>
              </a:rPr>
              <a:t> F.2d 315, 322, 326 (D.C. Cir. 1982).  Request sought over 1,000,000 computerized records—but request was considered to be valid, as it clearly defined the records it was seeking. a) A copy of the record layout outlining the available data stored either electronically or on data cards for NADDIS, KISS, PATHFINDER and NIMROD. The central facility will forward the request to the component(s) it believes most likely to have the requested records. Requests will be considered received for purposes of the 20-day time limit of § 4.6 as of the date it is received by the proper component's FOIA office, but in any event not later than ten working days after the request is first received by any Department component identified in Appendix A to this part.  </a:t>
            </a:r>
            <a:r>
              <a:rPr lang="en-US" sz="1200" b="0" i="0" u="sng" strike="noStrike" kern="1200" cap="none" baseline="0" dirty="0" smtClean="0">
                <a:solidFill>
                  <a:schemeClr val="dk1"/>
                </a:solidFill>
                <a:effectLst/>
                <a:latin typeface="Arial"/>
                <a:ea typeface="Arial"/>
                <a:cs typeface="Arial"/>
                <a:sym typeface="Arial"/>
              </a:rPr>
              <a:t>There has been clarification in one case, where the requester sought all records about themselves, not specifying any context, and sued arguing every field office in the FBI should have been searched</a:t>
            </a:r>
            <a:r>
              <a:rPr lang="en-US" sz="1200" b="0" i="0" u="none" strike="noStrike" kern="1200" cap="none" baseline="0" dirty="0" smtClean="0">
                <a:solidFill>
                  <a:schemeClr val="dk1"/>
                </a:solidFill>
                <a:effectLst/>
                <a:latin typeface="Arial"/>
                <a:ea typeface="Arial"/>
                <a:cs typeface="Arial"/>
                <a:sym typeface="Arial"/>
              </a:rPr>
              <a:t>. </a:t>
            </a:r>
            <a:r>
              <a:rPr lang="en-US" sz="1200" b="0" i="1" u="none" strike="noStrike" kern="1200" cap="none" baseline="0" dirty="0" smtClean="0">
                <a:solidFill>
                  <a:schemeClr val="dk1"/>
                </a:solidFill>
                <a:effectLst/>
                <a:latin typeface="Arial"/>
                <a:ea typeface="Arial"/>
                <a:cs typeface="Arial"/>
                <a:sym typeface="Arial"/>
              </a:rPr>
              <a:t>Marks v. DOJ</a:t>
            </a:r>
            <a:r>
              <a:rPr lang="en-US" sz="1200" b="0" i="0" u="none" strike="noStrike" kern="1200" cap="none" baseline="0" dirty="0" smtClean="0">
                <a:solidFill>
                  <a:schemeClr val="dk1"/>
                </a:solidFill>
                <a:effectLst/>
                <a:latin typeface="Arial"/>
                <a:ea typeface="Arial"/>
                <a:cs typeface="Arial"/>
                <a:sym typeface="Arial"/>
              </a:rPr>
              <a:t>, 578 F.2d 261, 263 (9th Cir. 1978)</a:t>
            </a:r>
          </a:p>
          <a:p>
            <a:pPr marL="0" marR="0" lvl="0" indent="0" algn="l" rtl="0">
              <a:spcBef>
                <a:spcPts val="0"/>
              </a:spcBef>
              <a:spcAft>
                <a:spcPts val="0"/>
              </a:spcAft>
              <a:buSzPct val="25000"/>
              <a:buNone/>
            </a:pPr>
            <a:r>
              <a:rPr lang="en-US" sz="1200" b="0" i="0" u="none" strike="noStrike" kern="1200" cap="none" baseline="0" dirty="0" smtClean="0">
                <a:solidFill>
                  <a:schemeClr val="dk1"/>
                </a:solidFill>
                <a:effectLst/>
                <a:latin typeface="Arial"/>
                <a:ea typeface="Arial"/>
                <a:cs typeface="Arial"/>
                <a:sym typeface="Arial"/>
              </a:rPr>
              <a:t>(declaring that "reasonable description relates not only to subject matter, but . . . also relates</a:t>
            </a:r>
          </a:p>
          <a:p>
            <a:pPr marL="0" marR="0" lvl="0" indent="0" algn="l" rtl="0">
              <a:spcBef>
                <a:spcPts val="0"/>
              </a:spcBef>
              <a:spcAft>
                <a:spcPts val="0"/>
              </a:spcAft>
              <a:buSzPct val="25000"/>
              <a:buNone/>
            </a:pPr>
            <a:r>
              <a:rPr lang="en-US" sz="1200" b="0" i="0" u="none" strike="noStrike" kern="1200" cap="none" baseline="0" dirty="0" smtClean="0">
                <a:solidFill>
                  <a:schemeClr val="dk1"/>
                </a:solidFill>
                <a:effectLst/>
                <a:latin typeface="Arial"/>
                <a:ea typeface="Arial"/>
                <a:cs typeface="Arial"/>
                <a:sym typeface="Arial"/>
              </a:rPr>
              <a:t>to place of search" and ruling that FBI was not required to search all field offices pursuant to</a:t>
            </a:r>
          </a:p>
          <a:p>
            <a:pPr marL="0" marR="0" lvl="0" indent="0" algn="l" rtl="0">
              <a:spcBef>
                <a:spcPts val="0"/>
              </a:spcBef>
              <a:spcAft>
                <a:spcPts val="0"/>
              </a:spcAft>
              <a:buSzPct val="25000"/>
              <a:buNone/>
            </a:pPr>
            <a:r>
              <a:rPr lang="en-US" sz="1200" b="0" i="0" u="none" strike="noStrike" kern="1200" cap="none" baseline="0" dirty="0" smtClean="0">
                <a:solidFill>
                  <a:schemeClr val="dk1"/>
                </a:solidFill>
                <a:effectLst/>
                <a:latin typeface="Arial"/>
                <a:ea typeface="Arial"/>
                <a:cs typeface="Arial"/>
                <a:sym typeface="Arial"/>
              </a:rPr>
              <a:t>request for all records "under [my] name" because such "broad, sweeping requests" do not "reasonably describe" records sought).</a:t>
            </a:r>
          </a:p>
          <a:p>
            <a:pPr marL="0" marR="0" lvl="0" indent="0" algn="l" rtl="0">
              <a:spcBef>
                <a:spcPts val="0"/>
              </a:spcBef>
              <a:spcAft>
                <a:spcPts val="0"/>
              </a:spcAft>
              <a:buSzPct val="25000"/>
              <a:buNone/>
            </a:pPr>
            <a:endParaRPr sz="1200" b="0" i="0" u="none" strike="noStrike" cap="none" dirty="0">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417254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9"/>
        <p:cNvGrpSpPr/>
        <p:nvPr/>
      </p:nvGrpSpPr>
      <p:grpSpPr>
        <a:xfrm>
          <a:off x="0" y="0"/>
          <a:ext cx="0" cy="0"/>
          <a:chOff x="0" y="0"/>
          <a:chExt cx="0" cy="0"/>
        </a:xfrm>
      </p:grpSpPr>
      <p:sp>
        <p:nvSpPr>
          <p:cNvPr id="20" name="Shape 20"/>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21" name="Shape 21"/>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lnSpc>
                <a:spcPct val="100000"/>
              </a:lnSpc>
              <a:spcBef>
                <a:spcPts val="56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ctr" rtl="0">
              <a:lnSpc>
                <a:spcPct val="100000"/>
              </a:lnSpc>
              <a:spcBef>
                <a:spcPts val="48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ctr" rtl="0">
              <a:lnSpc>
                <a:spcPct val="100000"/>
              </a:lnSpc>
              <a:spcBef>
                <a:spcPts val="40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2" name="Shape 22"/>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3" name="Shape 2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77" name="Shape 77"/>
          <p:cNvSpPr txBox="1">
            <a:spLocks noGrp="1"/>
          </p:cNvSpPr>
          <p:nvPr>
            <p:ph type="body" idx="1"/>
          </p:nvPr>
        </p:nvSpPr>
        <p:spPr>
          <a:xfrm>
            <a:off x="685800" y="1676400"/>
            <a:ext cx="3809998" cy="4419599"/>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78" name="Shape 78"/>
          <p:cNvSpPr txBox="1">
            <a:spLocks noGrp="1"/>
          </p:cNvSpPr>
          <p:nvPr>
            <p:ph type="body" idx="2"/>
          </p:nvPr>
        </p:nvSpPr>
        <p:spPr>
          <a:xfrm>
            <a:off x="4648200" y="1676400"/>
            <a:ext cx="3809998" cy="4419599"/>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79" name="Shape 79"/>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0" name="Shape 8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1" name="Shape 81"/>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84" name="Shape 8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5" name="Shape 85"/>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6" name="Shape 86"/>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7" name="Shape 87"/>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27" name="Shape 27"/>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marR="0" lvl="0" indent="-7620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28" name="Shape 28"/>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9" name="Shape 2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0" name="Shape 3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rot="5400000">
            <a:off x="4552949" y="2190750"/>
            <a:ext cx="5867400" cy="19431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33" name="Shape 33"/>
          <p:cNvSpPr txBox="1">
            <a:spLocks noGrp="1"/>
          </p:cNvSpPr>
          <p:nvPr>
            <p:ph type="body" idx="1"/>
          </p:nvPr>
        </p:nvSpPr>
        <p:spPr>
          <a:xfrm rot="5400000">
            <a:off x="590548" y="323850"/>
            <a:ext cx="5867400" cy="5676900"/>
          </a:xfrm>
          <a:prstGeom prst="rect">
            <a:avLst/>
          </a:prstGeom>
          <a:noFill/>
          <a:ln>
            <a:noFill/>
          </a:ln>
        </p:spPr>
        <p:txBody>
          <a:bodyPr lIns="91425" tIns="91425" rIns="91425" bIns="91425" anchor="t" anchorCtr="0"/>
          <a:lstStyle>
            <a:lvl1pPr marL="342900" marR="0" lvl="0" indent="-7620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34" name="Shape 34"/>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5" name="Shape 3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39" name="Shape 39"/>
          <p:cNvSpPr txBox="1">
            <a:spLocks noGrp="1"/>
          </p:cNvSpPr>
          <p:nvPr>
            <p:ph type="body" idx="1"/>
          </p:nvPr>
        </p:nvSpPr>
        <p:spPr>
          <a:xfrm rot="5400000">
            <a:off x="2362198" y="0"/>
            <a:ext cx="4419599" cy="7772400"/>
          </a:xfrm>
          <a:prstGeom prst="rect">
            <a:avLst/>
          </a:prstGeom>
          <a:noFill/>
          <a:ln>
            <a:noFill/>
          </a:ln>
        </p:spPr>
        <p:txBody>
          <a:bodyPr lIns="91425" tIns="91425" rIns="91425" bIns="91425" anchor="t" anchorCtr="0"/>
          <a:lstStyle>
            <a:lvl1pPr marL="342900" marR="0" lvl="0" indent="-7620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40" name="Shape 40"/>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1" name="Shape 41"/>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2" name="Shape 42"/>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45" name="Shape 45"/>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lvl="0">
              <a:spcBef>
                <a:spcPts val="0"/>
              </a:spcBef>
              <a:buNone/>
              <a:defRPr/>
            </a:lvl1pPr>
          </a:lstStyle>
          <a:p>
            <a:endParaRPr/>
          </a:p>
        </p:txBody>
      </p:sp>
      <p:sp>
        <p:nvSpPr>
          <p:cNvPr id="46" name="Shape 46"/>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7" name="Shape 47"/>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8" name="Shape 48"/>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9" name="Shape 49"/>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52" name="Shape 52"/>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53" name="Shape 5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4" name="Shape 54"/>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5" name="Shape 5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6" name="Shape 56"/>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9" name="Shape 5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0" name="Shape 6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63" name="Shape 63"/>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4" name="Shape 6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5" name="Shape 65"/>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68" name="Shape 68"/>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9" name="Shape 69"/>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70" name="Shape 70"/>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chemeClr val="dk1"/>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1" name="Shape 71"/>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marL="342900" marR="0" lvl="0" indent="-762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72" name="Shape 72"/>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3" name="Shape 7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4" name="Shape 74"/>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800"/>
            </a:lvl2pPr>
            <a:lvl3pPr marL="0" marR="0" lvl="2" indent="0" algn="l" rtl="0">
              <a:spcBef>
                <a:spcPts val="0"/>
              </a:spcBef>
              <a:spcAft>
                <a:spcPts val="0"/>
              </a:spcAft>
              <a:buNone/>
              <a:defRPr sz="1800"/>
            </a:lvl3pPr>
            <a:lvl4pPr marL="0" marR="0" lvl="3" indent="0" algn="l" rtl="0">
              <a:spcBef>
                <a:spcPts val="0"/>
              </a:spcBef>
              <a:spcAft>
                <a:spcPts val="0"/>
              </a:spcAft>
              <a:buNone/>
              <a:defRPr sz="1800"/>
            </a:lvl4pPr>
            <a:lvl5pPr marL="0" marR="0" lvl="4" indent="0" algn="l" rtl="0">
              <a:spcBef>
                <a:spcPts val="0"/>
              </a:spcBef>
              <a:spcAft>
                <a:spcPts val="0"/>
              </a:spcAft>
              <a:buNone/>
              <a:defRPr sz="1800"/>
            </a:lvl5pPr>
            <a:lvl6pPr marL="457200" marR="0" lvl="5" indent="0" algn="l" rtl="0">
              <a:spcBef>
                <a:spcPts val="0"/>
              </a:spcBef>
              <a:spcAft>
                <a:spcPts val="0"/>
              </a:spcAft>
              <a:buNone/>
              <a:defRPr sz="1800"/>
            </a:lvl6pPr>
            <a:lvl7pPr marL="914400" marR="0" lvl="6" indent="0" algn="l" rtl="0">
              <a:spcBef>
                <a:spcPts val="0"/>
              </a:spcBef>
              <a:spcAft>
                <a:spcPts val="0"/>
              </a:spcAft>
              <a:buNone/>
              <a:defRPr sz="1800"/>
            </a:lvl7pPr>
            <a:lvl8pPr marL="1371600" marR="0" lvl="7" indent="0" algn="l" rtl="0">
              <a:spcBef>
                <a:spcPts val="0"/>
              </a:spcBef>
              <a:spcAft>
                <a:spcPts val="0"/>
              </a:spcAft>
              <a:buNone/>
              <a:defRPr sz="1800"/>
            </a:lvl8pPr>
            <a:lvl9pPr marL="1828800" marR="0" lvl="8" indent="0" algn="l" rtl="0">
              <a:spcBef>
                <a:spcPts val="0"/>
              </a:spcBef>
              <a:spcAft>
                <a:spcPts val="0"/>
              </a:spcAft>
              <a:buNone/>
              <a:defRPr sz="1800"/>
            </a:lvl9pPr>
          </a:lstStyle>
          <a:p>
            <a:endParaRPr/>
          </a:p>
        </p:txBody>
      </p:sp>
      <p:sp>
        <p:nvSpPr>
          <p:cNvPr id="11" name="Shape 11"/>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marR="0" lvl="0" indent="-76200" algn="l" rtl="0">
              <a:lnSpc>
                <a:spcPct val="100000"/>
              </a:lnSpc>
              <a:spcBef>
                <a:spcPts val="56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1pPr>
            <a:lvl2pPr marL="742950" marR="0" lvl="1" indent="-44450" algn="l" rtl="0">
              <a:lnSpc>
                <a:spcPct val="100000"/>
              </a:lnSpc>
              <a:spcBef>
                <a:spcPts val="48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2pPr>
            <a:lvl3pPr marL="1143000" marR="0" lvl="2"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3pPr>
            <a:lvl4pPr marL="1600200" marR="0" lvl="3"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4pPr>
            <a:lvl5pPr marL="2057400" marR="0" lvl="4"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5pPr>
            <a:lvl6pPr marL="2514600" marR="0" lvl="5"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6pPr>
            <a:lvl7pPr marL="2971800" marR="0" lvl="6"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7pPr>
            <a:lvl8pPr marL="3429000" marR="0" lvl="7"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8pPr>
            <a:lvl9pPr marL="3886200" marR="0" lvl="8" indent="-12700" algn="l" rtl="0">
              <a:lnSpc>
                <a:spcPct val="100000"/>
              </a:lnSpc>
              <a:spcBef>
                <a:spcPts val="400"/>
              </a:spcBef>
              <a:spcAft>
                <a:spcPts val="0"/>
              </a:spcAft>
              <a:buClr>
                <a:schemeClr val="dk1"/>
              </a:buClr>
              <a:buSzPct val="1000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12" name="Shape 12"/>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a:t>
            </a:fld>
            <a:endParaRPr lang="en-US" sz="800" b="0" i="0" u="none" strike="noStrike" cap="none">
              <a:solidFill>
                <a:schemeClr val="dk1"/>
              </a:solidFill>
              <a:latin typeface="Arial"/>
              <a:ea typeface="Arial"/>
              <a:cs typeface="Arial"/>
              <a:sym typeface="Arial"/>
            </a:endParaRPr>
          </a:p>
        </p:txBody>
      </p:sp>
      <p:cxnSp>
        <p:nvCxnSpPr>
          <p:cNvPr id="15" name="Shape 15"/>
          <p:cNvCxnSpPr/>
          <p:nvPr/>
        </p:nvCxnSpPr>
        <p:spPr>
          <a:xfrm>
            <a:off x="228600" y="1524000"/>
            <a:ext cx="8686800" cy="0"/>
          </a:xfrm>
          <a:prstGeom prst="straightConnector1">
            <a:avLst/>
          </a:prstGeom>
          <a:noFill/>
          <a:ln w="57150" cap="flat" cmpd="sng">
            <a:solidFill>
              <a:srgbClr val="FF3300"/>
            </a:solidFill>
            <a:prstDash val="solid"/>
            <a:miter/>
            <a:headEnd type="none" w="med" len="med"/>
            <a:tailEnd type="none" w="med" len="med"/>
          </a:ln>
        </p:spPr>
      </p:cxnSp>
      <p:pic>
        <p:nvPicPr>
          <p:cNvPr id="16" name="Shape 16"/>
          <p:cNvPicPr preferRelativeResize="0"/>
          <p:nvPr/>
        </p:nvPicPr>
        <p:blipFill rotWithShape="1">
          <a:blip r:embed="rId13">
            <a:alphaModFix/>
          </a:blip>
          <a:srcRect/>
          <a:stretch/>
        </p:blipFill>
        <p:spPr>
          <a:xfrm>
            <a:off x="228600" y="228600"/>
            <a:ext cx="1176337" cy="1177924"/>
          </a:xfrm>
          <a:prstGeom prst="rect">
            <a:avLst/>
          </a:prstGeom>
          <a:noFill/>
          <a:ln>
            <a:noFill/>
          </a:ln>
        </p:spPr>
      </p:pic>
      <p:pic>
        <p:nvPicPr>
          <p:cNvPr id="17" name="Shape 17"/>
          <p:cNvPicPr preferRelativeResize="0"/>
          <p:nvPr/>
        </p:nvPicPr>
        <p:blipFill rotWithShape="1">
          <a:blip r:embed="rId14">
            <a:alphaModFix/>
          </a:blip>
          <a:srcRect/>
          <a:stretch/>
        </p:blipFill>
        <p:spPr>
          <a:xfrm>
            <a:off x="7696200" y="228600"/>
            <a:ext cx="1219199" cy="1212850"/>
          </a:xfrm>
          <a:prstGeom prst="rect">
            <a:avLst/>
          </a:prstGeom>
          <a:noFill/>
          <a:ln>
            <a:noFill/>
          </a:ln>
        </p:spPr>
      </p:pic>
      <p:sp>
        <p:nvSpPr>
          <p:cNvPr id="18" name="Shape 18"/>
          <p:cNvSpPr txBox="1"/>
          <p:nvPr/>
        </p:nvSpPr>
        <p:spPr>
          <a:xfrm rot="-2700000">
            <a:off x="6248399" y="5105398"/>
            <a:ext cx="2895600" cy="70167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DDDDDD"/>
              </a:buClr>
              <a:buSzPct val="25000"/>
              <a:buFont typeface="Times New Roman"/>
              <a:buNone/>
            </a:pPr>
            <a:r>
              <a:rPr lang="en-US" sz="4000" b="0" i="0" u="none" strike="noStrike" cap="none">
                <a:solidFill>
                  <a:srgbClr val="DDDDDD"/>
                </a:solidFill>
                <a:latin typeface="Times New Roman"/>
                <a:ea typeface="Times New Roman"/>
                <a:cs typeface="Times New Roman"/>
                <a:sym typeface="Times New Roman"/>
              </a:rPr>
              <a:t>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k.graff@noa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ctrTitle"/>
          </p:nvPr>
        </p:nvSpPr>
        <p:spPr>
          <a:xfrm>
            <a:off x="685800" y="2286000"/>
            <a:ext cx="7772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1" i="0" u="none" strike="noStrike" cap="none" dirty="0" smtClean="0">
                <a:solidFill>
                  <a:schemeClr val="dk2"/>
                </a:solidFill>
                <a:latin typeface="Arial"/>
                <a:ea typeface="Arial"/>
                <a:cs typeface="Arial"/>
                <a:sym typeface="Arial"/>
              </a:rPr>
              <a:t>FOIA Roundtable</a:t>
            </a:r>
            <a:r>
              <a:rPr lang="en-US" sz="3600" b="1" i="0" u="none" strike="noStrike" cap="none" dirty="0">
                <a:solidFill>
                  <a:schemeClr val="dk2"/>
                </a:solidFill>
                <a:latin typeface="Arial"/>
                <a:ea typeface="Arial"/>
                <a:cs typeface="Arial"/>
                <a:sym typeface="Arial"/>
              </a:rPr>
              <a:t/>
            </a:r>
            <a:br>
              <a:rPr lang="en-US" sz="3600" b="1" i="0" u="none" strike="noStrike" cap="none" dirty="0">
                <a:solidFill>
                  <a:schemeClr val="dk2"/>
                </a:solidFill>
                <a:latin typeface="Arial"/>
                <a:ea typeface="Arial"/>
                <a:cs typeface="Arial"/>
                <a:sym typeface="Arial"/>
              </a:rPr>
            </a:br>
            <a:endParaRPr lang="en-US" sz="3600" b="1" i="0" u="none" strike="noStrike" cap="none" dirty="0">
              <a:solidFill>
                <a:schemeClr val="dk2"/>
              </a:solidFill>
              <a:latin typeface="Arial"/>
              <a:ea typeface="Arial"/>
              <a:cs typeface="Arial"/>
              <a:sym typeface="Arial"/>
            </a:endParaRPr>
          </a:p>
        </p:txBody>
      </p:sp>
      <p:sp>
        <p:nvSpPr>
          <p:cNvPr id="93" name="Shape 93"/>
          <p:cNvSpPr txBox="1">
            <a:spLocks noGrp="1"/>
          </p:cNvSpPr>
          <p:nvPr>
            <p:ph type="subTitle" idx="1"/>
          </p:nvPr>
        </p:nvSpPr>
        <p:spPr>
          <a:xfrm>
            <a:off x="1409699" y="3886200"/>
            <a:ext cx="6400799" cy="17526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400" b="0" i="0" u="none" strike="noStrike" cap="none" dirty="0">
                <a:solidFill>
                  <a:schemeClr val="dk1"/>
                </a:solidFill>
                <a:latin typeface="Arial"/>
                <a:ea typeface="Arial"/>
                <a:cs typeface="Arial"/>
                <a:sym typeface="Arial"/>
              </a:rPr>
              <a:t>Prepared by Mark H. Graff</a:t>
            </a:r>
          </a:p>
          <a:p>
            <a:pPr marL="0" marR="0" lvl="0" indent="0" algn="ctr" rtl="0">
              <a:lnSpc>
                <a:spcPct val="100000"/>
              </a:lnSpc>
              <a:spcBef>
                <a:spcPts val="0"/>
              </a:spcBef>
              <a:spcAft>
                <a:spcPts val="0"/>
              </a:spcAft>
              <a:buClr>
                <a:schemeClr val="dk1"/>
              </a:buClr>
              <a:buSzPct val="25000"/>
              <a:buFont typeface="Arial"/>
              <a:buNone/>
            </a:pPr>
            <a:r>
              <a:rPr lang="en-US" sz="2400" b="0" i="0" u="none" strike="noStrike" cap="none" dirty="0">
                <a:solidFill>
                  <a:schemeClr val="dk1"/>
                </a:solidFill>
                <a:latin typeface="Arial"/>
                <a:ea typeface="Arial"/>
                <a:cs typeface="Arial"/>
                <a:sym typeface="Arial"/>
              </a:rPr>
              <a:t>NOAA FOIA Officer/Bureau Chief Privacy Officer</a:t>
            </a:r>
          </a:p>
          <a:p>
            <a:pPr marL="0" marR="0" lvl="0" indent="0" algn="ctr" rtl="0">
              <a:lnSpc>
                <a:spcPct val="100000"/>
              </a:lnSpc>
              <a:spcBef>
                <a:spcPts val="0"/>
              </a:spcBef>
              <a:spcAft>
                <a:spcPts val="0"/>
              </a:spcAft>
              <a:buClr>
                <a:schemeClr val="dk1"/>
              </a:buClr>
              <a:buSzPct val="25000"/>
              <a:buFont typeface="Arial"/>
              <a:buNone/>
            </a:pPr>
            <a:r>
              <a:rPr lang="en-US" sz="2400" b="0" i="0" u="none" strike="noStrike" cap="none" dirty="0" smtClean="0">
                <a:solidFill>
                  <a:schemeClr val="dk1"/>
                </a:solidFill>
                <a:latin typeface="Arial"/>
                <a:ea typeface="Arial"/>
                <a:cs typeface="Arial"/>
                <a:sym typeface="Arial"/>
              </a:rPr>
              <a:t>OCIO/CDO</a:t>
            </a:r>
            <a:endParaRPr lang="en-US" sz="24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ct val="25000"/>
              <a:buFont typeface="Arial"/>
              <a:buNone/>
            </a:pPr>
            <a:r>
              <a:rPr lang="en-US" sz="2400" b="0" i="0" u="sng" strike="noStrike" cap="none" dirty="0">
                <a:solidFill>
                  <a:schemeClr val="hlink"/>
                </a:solidFill>
                <a:latin typeface="Arial"/>
                <a:ea typeface="Arial"/>
                <a:cs typeface="Arial"/>
                <a:sym typeface="Arial"/>
                <a:hlinkClick r:id="rId3"/>
              </a:rPr>
              <a:t>mark.graff@noaa.gov</a:t>
            </a:r>
            <a:r>
              <a:rPr lang="en-US" sz="2400" b="0" i="0" u="none" strike="noStrike" cap="none" dirty="0">
                <a:solidFill>
                  <a:schemeClr val="dk1"/>
                </a:solidFill>
                <a:latin typeface="Arial"/>
                <a:ea typeface="Arial"/>
                <a:cs typeface="Arial"/>
                <a:sym typeface="Arial"/>
              </a:rPr>
              <a:t>; (301)-628-5658</a:t>
            </a:r>
          </a:p>
        </p:txBody>
      </p:sp>
      <p:sp>
        <p:nvSpPr>
          <p:cNvPr id="94" name="Shape 94"/>
          <p:cNvSpPr txBox="1"/>
          <p:nvPr/>
        </p:nvSpPr>
        <p:spPr>
          <a:xfrm>
            <a:off x="457200" y="6096000"/>
            <a:ext cx="8305799" cy="457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2400" b="0" i="0" u="none" strike="noStrike" cap="none">
                <a:solidFill>
                  <a:schemeClr val="dk1"/>
                </a:solidFill>
                <a:latin typeface="Times New Roman"/>
                <a:ea typeface="Times New Roman"/>
                <a:cs typeface="Times New Roman"/>
                <a:sym typeface="Times New Roman"/>
              </a:rPr>
              <a:t>				    		</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10</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Perfection:</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400" b="0" i="0" u="none" strike="noStrike" cap="none" dirty="0" smtClean="0">
                <a:solidFill>
                  <a:srgbClr val="000000"/>
                </a:solidFill>
                <a:latin typeface="Arial"/>
                <a:ea typeface="Arial"/>
                <a:cs typeface="Arial"/>
                <a:sym typeface="Arial"/>
              </a:rPr>
              <a:t>As recent examples, the agency can readily determine the records being sought if a requester seeks all emails from a group of individuals, or all calendar events, notes, and attachments for the calendars for a set of SES members</a:t>
            </a:r>
            <a:r>
              <a:rPr lang="en-US" sz="2400" dirty="0" smtClean="0"/>
              <a:t>.  However, requesters must give custodians, document types, types of information, or enough date and subject matter restrictions to physically conduct the search to meet the “reasonably describe the records” standard. </a:t>
            </a:r>
            <a:endParaRPr lang="en-US" sz="2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96828420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11</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Perfection:</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400" b="0" i="0" u="none" strike="noStrike" cap="none" dirty="0" smtClean="0">
                <a:solidFill>
                  <a:srgbClr val="000000"/>
                </a:solidFill>
                <a:latin typeface="Arial"/>
                <a:ea typeface="Arial"/>
                <a:cs typeface="Arial"/>
                <a:sym typeface="Arial"/>
              </a:rPr>
              <a:t>Also separate from the volume of the records is the amount of effort necessary to conduct the search itself.  This still is tied to the requirement to reasonably describe the records being sought; specifically, the search must enable a professional agency employee familiar with the subject to locat</a:t>
            </a:r>
            <a:r>
              <a:rPr lang="en-US" sz="2400" dirty="0" smtClean="0"/>
              <a:t>e the record with a reasonable amount of effort</a:t>
            </a:r>
            <a:r>
              <a:rPr lang="en-US" sz="2400" b="0" i="0" u="none" strike="noStrike" cap="none" dirty="0" smtClean="0">
                <a:solidFill>
                  <a:srgbClr val="000000"/>
                </a:solidFill>
                <a:latin typeface="Arial"/>
                <a:ea typeface="Arial"/>
                <a:cs typeface="Arial"/>
                <a:sym typeface="Arial"/>
              </a:rPr>
              <a:t>.  </a:t>
            </a:r>
            <a:endParaRPr lang="en-US" sz="2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6766446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12</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Perfection:</a:t>
            </a:r>
          </a:p>
          <a:p>
            <a:pPr marL="0" marR="0" lvl="0" indent="0" algn="l" rtl="0">
              <a:lnSpc>
                <a:spcPct val="100000"/>
              </a:lnSpc>
              <a:spcBef>
                <a:spcPts val="0"/>
              </a:spcBef>
              <a:spcAft>
                <a:spcPts val="0"/>
              </a:spcAft>
              <a:buNone/>
            </a:pPr>
            <a:endParaRPr lang="en-US" sz="2400" b="1" dirty="0"/>
          </a:p>
          <a:p>
            <a:pPr marL="0" lvl="0" indent="0">
              <a:spcBef>
                <a:spcPts val="0"/>
              </a:spcBef>
              <a:buNone/>
            </a:pPr>
            <a:r>
              <a:rPr lang="en-US" sz="2400" dirty="0"/>
              <a:t>FOIA staff is neither required to </a:t>
            </a:r>
            <a:r>
              <a:rPr lang="en-US" sz="2400" dirty="0" smtClean="0"/>
              <a:t>have "clairvoyant </a:t>
            </a:r>
            <a:r>
              <a:rPr lang="en-US" sz="2400" dirty="0"/>
              <a:t>capabilities" to discern the requester's </a:t>
            </a:r>
            <a:r>
              <a:rPr lang="en-US" sz="2400" dirty="0" smtClean="0"/>
              <a:t>needs, nor must they spend "countless </a:t>
            </a:r>
            <a:r>
              <a:rPr lang="en-US" sz="2400" dirty="0"/>
              <a:t>numbers of personnel hours seeking needles in bureaucratic haystacks</a:t>
            </a:r>
            <a:r>
              <a:rPr lang="en-US" sz="2400" dirty="0" smtClean="0"/>
              <a:t>.“  </a:t>
            </a:r>
          </a:p>
          <a:p>
            <a:pPr marL="0" lvl="0" indent="0">
              <a:spcBef>
                <a:spcPts val="0"/>
              </a:spcBef>
              <a:buNone/>
            </a:pPr>
            <a:endParaRPr lang="en-US" sz="2400" dirty="0"/>
          </a:p>
          <a:p>
            <a:pPr marL="0" lvl="0" indent="0">
              <a:spcBef>
                <a:spcPts val="0"/>
              </a:spcBef>
              <a:buNone/>
            </a:pPr>
            <a:r>
              <a:rPr lang="en-US" sz="2400" dirty="0" smtClean="0"/>
              <a:t>If multi-step requests are submitted require a search to identify the locations to conduct another search—contact the requester to better identify the scope of the request.</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9989889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13</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Perfection:</a:t>
            </a:r>
          </a:p>
          <a:p>
            <a:pPr marL="0" marR="0" lvl="0" indent="0" algn="l" rtl="0">
              <a:lnSpc>
                <a:spcPct val="100000"/>
              </a:lnSpc>
              <a:spcBef>
                <a:spcPts val="0"/>
              </a:spcBef>
              <a:spcAft>
                <a:spcPts val="0"/>
              </a:spcAft>
              <a:buNone/>
            </a:pPr>
            <a:endParaRPr lang="en-US" sz="2400" b="1" dirty="0"/>
          </a:p>
          <a:p>
            <a:pPr marL="0" lvl="0" indent="0">
              <a:spcBef>
                <a:spcPts val="0"/>
              </a:spcBef>
              <a:buNone/>
            </a:pPr>
            <a:r>
              <a:rPr lang="en-US" sz="2400" dirty="0" smtClean="0"/>
              <a:t>A request also is not perfect if it is “asking a question” rather than seeking records.  NOAA is not required to answer questions, create new records, or modify exempt material to make it </a:t>
            </a:r>
            <a:r>
              <a:rPr lang="en-US" sz="2400" dirty="0" err="1" smtClean="0"/>
              <a:t>disclosable</a:t>
            </a:r>
            <a:r>
              <a:rPr lang="en-US" sz="2400" dirty="0" smtClean="0"/>
              <a:t>.  Similarly, we are not required—during the administrative processing phase—to provide a Vaughn index or similar index of records.  </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856636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14</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8288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Unreasonably Burdensome:</a:t>
            </a:r>
          </a:p>
          <a:p>
            <a:pPr marL="0" marR="0" lvl="0" indent="0" algn="l" rtl="0">
              <a:lnSpc>
                <a:spcPct val="100000"/>
              </a:lnSpc>
              <a:spcBef>
                <a:spcPts val="0"/>
              </a:spcBef>
              <a:spcAft>
                <a:spcPts val="0"/>
              </a:spcAft>
              <a:buNone/>
            </a:pPr>
            <a:endParaRPr lang="en-US" sz="2400" b="1" dirty="0"/>
          </a:p>
          <a:p>
            <a:pPr marL="0" lvl="0" indent="0">
              <a:spcBef>
                <a:spcPts val="0"/>
              </a:spcBef>
              <a:buNone/>
            </a:pPr>
            <a:r>
              <a:rPr lang="en-US" sz="2400" dirty="0"/>
              <a:t>As a corollary to the "reasonably described" inquiry, courts have held that </a:t>
            </a:r>
            <a:r>
              <a:rPr lang="en-US" sz="2400" dirty="0" smtClean="0"/>
              <a:t>agencies are </a:t>
            </a:r>
            <a:r>
              <a:rPr lang="en-US" sz="2400" dirty="0"/>
              <a:t>not required to conduct wide-ranging, "unreasonably burdensome" searches </a:t>
            </a:r>
            <a:r>
              <a:rPr lang="en-US" sz="2400" dirty="0" smtClean="0"/>
              <a:t>for records.</a:t>
            </a:r>
          </a:p>
          <a:p>
            <a:pPr marL="0" lvl="0" indent="0">
              <a:spcBef>
                <a:spcPts val="0"/>
              </a:spcBef>
              <a:buNone/>
            </a:pPr>
            <a:endParaRPr lang="en-US" sz="24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638659896"/>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15</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8288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Unreasonably Burdensome:</a:t>
            </a:r>
          </a:p>
          <a:p>
            <a:pPr marL="0" lvl="0" indent="0">
              <a:spcBef>
                <a:spcPts val="0"/>
              </a:spcBef>
              <a:buNone/>
            </a:pPr>
            <a:endParaRPr lang="en-US" sz="2400" b="0" i="0" u="none" strike="noStrike" cap="none" dirty="0">
              <a:solidFill>
                <a:schemeClr val="dk1"/>
              </a:solidFill>
              <a:latin typeface="Arial"/>
              <a:ea typeface="Arial"/>
              <a:cs typeface="Arial"/>
              <a:sym typeface="Arial"/>
            </a:endParaRPr>
          </a:p>
          <a:p>
            <a:pPr marL="0" lvl="0" indent="0">
              <a:spcBef>
                <a:spcPts val="0"/>
              </a:spcBef>
              <a:buNone/>
            </a:pPr>
            <a:r>
              <a:rPr lang="en-US" sz="2400" dirty="0" smtClean="0">
                <a:solidFill>
                  <a:schemeClr val="dk1"/>
                </a:solidFill>
              </a:rPr>
              <a:t>As such—if a request does not reasonably describe the records being sought, OR is unduly burdensome, the request is received, but not perfected, and clarification from the requester should be sought.  If you have received an unperfected request—issue the clarification letter noting the deficiency, and ask NOAA FOIA to “un-perfect the request” and immediately toll the request.</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661546644"/>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16</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Fees and Tolling</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Fees:</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smtClean="0">
                <a:solidFill>
                  <a:schemeClr val="dk1"/>
                </a:solidFill>
                <a:latin typeface="Arial"/>
                <a:ea typeface="Arial"/>
                <a:cs typeface="Arial"/>
                <a:sym typeface="Arial"/>
              </a:rPr>
              <a:t>Fees can only be assessed in accordance with 15 CFR 4.11.  As such, first we have to determine the fee waiver eligibility of the requester (if requested).  </a:t>
            </a:r>
            <a:r>
              <a:rPr lang="en-US" sz="2800" dirty="0" smtClean="0">
                <a:solidFill>
                  <a:schemeClr val="dk1"/>
                </a:solidFill>
              </a:rPr>
              <a:t>This will be done at intake.  </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093437457"/>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17</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Fees and Tolling</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Fees:</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smtClean="0">
                <a:solidFill>
                  <a:schemeClr val="dk1"/>
                </a:solidFill>
                <a:latin typeface="Arial"/>
                <a:ea typeface="Arial"/>
                <a:cs typeface="Arial"/>
                <a:sym typeface="Arial"/>
              </a:rPr>
              <a:t>If fees are waived, then the fee category is moot</a:t>
            </a:r>
            <a:r>
              <a:rPr lang="en-US" sz="2800" dirty="0" smtClean="0">
                <a:solidFill>
                  <a:schemeClr val="dk1"/>
                </a:solidFill>
              </a:rPr>
              <a:t>.  However, if fees are not waived, then a fee estimate shoul</a:t>
            </a:r>
            <a:r>
              <a:rPr lang="en-US" sz="2800" dirty="0" smtClean="0">
                <a:solidFill>
                  <a:schemeClr val="dk1"/>
                </a:solidFill>
              </a:rPr>
              <a:t>d be sent to the requester immediately by the LO following tasking.</a:t>
            </a:r>
            <a:r>
              <a:rPr lang="en-US" sz="2800" dirty="0" smtClean="0">
                <a:solidFill>
                  <a:schemeClr val="dk1"/>
                </a:solidFill>
              </a:rPr>
              <a:t>  </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151147059"/>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18</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Fees and Tolling</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Fees:</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smtClean="0">
                <a:solidFill>
                  <a:schemeClr val="dk1"/>
                </a:solidFill>
                <a:latin typeface="Arial"/>
                <a:ea typeface="Arial"/>
                <a:cs typeface="Arial"/>
                <a:sym typeface="Arial"/>
              </a:rPr>
              <a:t>15 CFR 4.11(e), the request is tolled only upon notification of the requester of the fee estimate.  This tolling can be done multiple times as requesters narrow their scope, and a new fee estimate is issued again. </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561594416"/>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19</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Fees and Tolling</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Clarification Tolling:</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smtClean="0">
                <a:solidFill>
                  <a:schemeClr val="dk1"/>
                </a:solidFill>
                <a:latin typeface="Arial"/>
                <a:ea typeface="Arial"/>
                <a:cs typeface="Arial"/>
                <a:sym typeface="Arial"/>
              </a:rPr>
              <a:t>Under the 2016 FOIA Improvement Act, we are allowed one clarification tolling event.  This is a separate tolling that cannot be performed more than once, even if the request still requires clarification. </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59464475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2</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Processing</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457200" marR="0" lvl="0" indent="-457200" algn="l" rtl="0">
              <a:lnSpc>
                <a:spcPct val="100000"/>
              </a:lnSpc>
              <a:spcBef>
                <a:spcPts val="0"/>
              </a:spcBef>
              <a:spcAft>
                <a:spcPts val="0"/>
              </a:spcAft>
              <a:buFont typeface="+mj-lt"/>
              <a:buAutoNum type="arabicPeriod"/>
            </a:pPr>
            <a:r>
              <a:rPr lang="en-US" sz="2400" dirty="0" smtClean="0"/>
              <a:t>Current Program Status</a:t>
            </a:r>
          </a:p>
          <a:p>
            <a:pPr marL="457200" indent="-457200">
              <a:spcBef>
                <a:spcPts val="0"/>
              </a:spcBef>
              <a:buFont typeface="+mj-lt"/>
              <a:buAutoNum type="arabicPeriod"/>
            </a:pPr>
            <a:r>
              <a:rPr lang="en-US" sz="2400" dirty="0"/>
              <a:t>FOIA </a:t>
            </a:r>
            <a:r>
              <a:rPr lang="en-US" sz="2400" dirty="0"/>
              <a:t>I</a:t>
            </a:r>
            <a:r>
              <a:rPr lang="en-US" sz="2400" dirty="0" smtClean="0"/>
              <a:t>ntake and </a:t>
            </a:r>
            <a:r>
              <a:rPr lang="en-US" sz="2400" dirty="0"/>
              <a:t>P</a:t>
            </a:r>
            <a:r>
              <a:rPr lang="en-US" sz="2400" dirty="0" smtClean="0"/>
              <a:t>erfection</a:t>
            </a:r>
            <a:endParaRPr lang="en-US" sz="2400" dirty="0"/>
          </a:p>
          <a:p>
            <a:pPr marL="457200" lvl="0" indent="-457200">
              <a:spcBef>
                <a:spcPts val="0"/>
              </a:spcBef>
              <a:buFont typeface="+mj-lt"/>
              <a:buAutoNum type="arabicPeriod"/>
            </a:pPr>
            <a:r>
              <a:rPr lang="en-US" sz="2400" i="0" u="none" strike="noStrike" cap="none" dirty="0" smtClean="0">
                <a:solidFill>
                  <a:srgbClr val="000000"/>
                </a:solidFill>
                <a:sym typeface="Arial"/>
              </a:rPr>
              <a:t>Fees and Tolling</a:t>
            </a:r>
            <a:endParaRPr lang="en-US" sz="2400" i="0" u="none" strike="noStrike" cap="none" dirty="0" smtClean="0">
              <a:solidFill>
                <a:srgbClr val="000000"/>
              </a:solidFill>
              <a:sym typeface="Arial"/>
            </a:endParaRPr>
          </a:p>
          <a:p>
            <a:pPr marL="457200" marR="0" lvl="0" indent="-457200" algn="l" rtl="0">
              <a:lnSpc>
                <a:spcPct val="100000"/>
              </a:lnSpc>
              <a:spcBef>
                <a:spcPts val="0"/>
              </a:spcBef>
              <a:spcAft>
                <a:spcPts val="0"/>
              </a:spcAft>
              <a:buFont typeface="+mj-lt"/>
              <a:buAutoNum type="arabicPeriod"/>
            </a:pPr>
            <a:r>
              <a:rPr lang="en-US" sz="2400" i="0" u="none" strike="noStrike" cap="none" dirty="0" smtClean="0">
                <a:solidFill>
                  <a:srgbClr val="000000"/>
                </a:solidFill>
                <a:sym typeface="Arial"/>
              </a:rPr>
              <a:t>Final </a:t>
            </a:r>
            <a:r>
              <a:rPr lang="en-US" sz="2400" i="0" u="none" strike="noStrike" cap="none" dirty="0" smtClean="0">
                <a:solidFill>
                  <a:srgbClr val="000000"/>
                </a:solidFill>
                <a:sym typeface="Arial"/>
              </a:rPr>
              <a:t>Determination</a:t>
            </a:r>
          </a:p>
          <a:p>
            <a:pPr marL="457200" marR="0" lvl="0" indent="-457200" algn="l" rtl="0">
              <a:lnSpc>
                <a:spcPct val="100000"/>
              </a:lnSpc>
              <a:spcBef>
                <a:spcPts val="0"/>
              </a:spcBef>
              <a:spcAft>
                <a:spcPts val="0"/>
              </a:spcAft>
              <a:buFont typeface="+mj-lt"/>
              <a:buAutoNum type="arabicPeriod"/>
            </a:pPr>
            <a:endParaRPr lang="en-US" sz="2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69948479"/>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20</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Fees and Tolling</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Clarification Tolling:</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smtClean="0">
                <a:solidFill>
                  <a:schemeClr val="dk1"/>
                </a:solidFill>
                <a:latin typeface="Arial"/>
                <a:ea typeface="Arial"/>
                <a:cs typeface="Arial"/>
                <a:sym typeface="Arial"/>
              </a:rPr>
              <a:t>It is recommended that Line Offices coordinate this one clarification between all Offices with responsive records—as other Line Offices will be impacted by the scope of the clarification provided by the requester, but will not have the ability to further toll the request. </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34263817"/>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21</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Final Determination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Appeal Rights:</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smtClean="0">
                <a:solidFill>
                  <a:schemeClr val="dk1"/>
                </a:solidFill>
                <a:latin typeface="Arial"/>
                <a:ea typeface="Arial"/>
                <a:cs typeface="Arial"/>
                <a:sym typeface="Arial"/>
              </a:rPr>
              <a:t>Any denial must (1) be signed by a denial authority under 15 CFR Part 4 Appendix B, and (2) must include appeal rights.  </a:t>
            </a:r>
            <a:r>
              <a:rPr lang="en-US" sz="2800" dirty="0" smtClean="0">
                <a:solidFill>
                  <a:schemeClr val="dk1"/>
                </a:solidFill>
              </a:rPr>
              <a:t>Appeals should also be included in interim releases, as well as full releases, as exemptions can be appealed during the case, and the scope of the search can be appealed following a full release.</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569009928"/>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22</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Final Determination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Request, Appeal, Consultation, or Referral:</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800" b="0" i="0" u="none" strike="noStrike" cap="none" dirty="0" smtClean="0">
                <a:solidFill>
                  <a:schemeClr val="dk1"/>
                </a:solidFill>
                <a:latin typeface="Arial"/>
                <a:ea typeface="Arial"/>
                <a:cs typeface="Arial"/>
                <a:sym typeface="Arial"/>
              </a:rPr>
              <a:t>Each type of request can have a different required response, including regular responses to the requester, reprocessing a portion of the request on remand, recommending exemptions to the consulting agency, or asserting exemptions on a set of records already located by a referring agency.  You must know which type of request </a:t>
            </a:r>
            <a:r>
              <a:rPr lang="en-US" sz="2800" dirty="0" smtClean="0">
                <a:solidFill>
                  <a:schemeClr val="dk1"/>
                </a:solidFill>
              </a:rPr>
              <a:t>you are processing.</a:t>
            </a: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141453736"/>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23</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Final Determination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dirty="0" smtClean="0"/>
              <a:t>Exhaustion of Administrative Remedies</a:t>
            </a:r>
          </a:p>
          <a:p>
            <a:pPr marL="0" marR="0" lvl="0" indent="0" algn="l" rtl="0">
              <a:lnSpc>
                <a:spcPct val="100000"/>
              </a:lnSpc>
              <a:spcBef>
                <a:spcPts val="0"/>
              </a:spcBef>
              <a:spcAft>
                <a:spcPts val="0"/>
              </a:spcAft>
              <a:buNone/>
            </a:pPr>
            <a:endParaRPr lang="en-US" sz="2400" b="1"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en-US" sz="2400" dirty="0" smtClean="0">
                <a:solidFill>
                  <a:schemeClr val="dk1"/>
                </a:solidFill>
              </a:rPr>
              <a:t>In order to file suit, Courts require requesters to exhaust their administrative remedies.  This can be done either by filing an administrative appeal of a denial, or by the Agency’s failure to respond in time, which is referred to as constructive denial.  </a:t>
            </a:r>
          </a:p>
          <a:p>
            <a:pPr marL="0" marR="0" lvl="0" indent="0" algn="l" rtl="0">
              <a:lnSpc>
                <a:spcPct val="100000"/>
              </a:lnSpc>
              <a:spcBef>
                <a:spcPts val="0"/>
              </a:spcBef>
              <a:spcAft>
                <a:spcPts val="0"/>
              </a:spcAft>
              <a:buNone/>
            </a:pPr>
            <a:endParaRPr lang="en-US" sz="2400" dirty="0">
              <a:solidFill>
                <a:schemeClr val="dk1"/>
              </a:solidFill>
            </a:endParaRPr>
          </a:p>
          <a:p>
            <a:pPr marL="0" marR="0" lvl="0" indent="0" algn="l" rtl="0">
              <a:lnSpc>
                <a:spcPct val="100000"/>
              </a:lnSpc>
              <a:spcBef>
                <a:spcPts val="0"/>
              </a:spcBef>
              <a:spcAft>
                <a:spcPts val="0"/>
              </a:spcAft>
              <a:buNone/>
            </a:pPr>
            <a:r>
              <a:rPr lang="en-US" sz="2400" dirty="0" smtClean="0">
                <a:solidFill>
                  <a:schemeClr val="dk1"/>
                </a:solidFill>
              </a:rPr>
              <a:t>As a result, it is always advisable to make some interim release to the Plaintiff prior to th</a:t>
            </a:r>
            <a:r>
              <a:rPr lang="en-US" sz="2400" dirty="0" smtClean="0">
                <a:solidFill>
                  <a:schemeClr val="dk1"/>
                </a:solidFill>
              </a:rPr>
              <a:t>e expiration of the time limit to require the requester to exhaust administrative remedies as to that release.</a:t>
            </a:r>
            <a:endParaRPr sz="280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714443782"/>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24</a:t>
            </a:fld>
            <a:endParaRPr lang="en-US" sz="800" b="0" i="0" u="none" strike="noStrike" cap="none">
              <a:solidFill>
                <a:schemeClr val="dk1"/>
              </a:solidFill>
              <a:latin typeface="Arial"/>
              <a:ea typeface="Arial"/>
              <a:cs typeface="Arial"/>
              <a:sym typeface="Arial"/>
            </a:endParaRPr>
          </a:p>
        </p:txBody>
      </p:sp>
      <p:sp>
        <p:nvSpPr>
          <p:cNvPr id="282" name="Shape 282"/>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a:solidFill>
                  <a:schemeClr val="dk2"/>
                </a:solidFill>
                <a:latin typeface="Arial"/>
                <a:ea typeface="Arial"/>
                <a:cs typeface="Arial"/>
                <a:sym typeface="Arial"/>
              </a:rPr>
              <a:t/>
            </a:r>
            <a:br>
              <a:rPr lang="en-US" sz="3200" b="1" i="0" u="none" strike="noStrike" cap="none">
                <a:solidFill>
                  <a:schemeClr val="dk2"/>
                </a:solidFill>
                <a:latin typeface="Arial"/>
                <a:ea typeface="Arial"/>
                <a:cs typeface="Arial"/>
                <a:sym typeface="Arial"/>
              </a:rPr>
            </a:br>
            <a:r>
              <a:rPr lang="en-US" sz="3200" b="1" i="0" u="none" strike="noStrike" cap="none">
                <a:solidFill>
                  <a:schemeClr val="dk2"/>
                </a:solidFill>
                <a:latin typeface="Arial"/>
                <a:ea typeface="Arial"/>
                <a:cs typeface="Arial"/>
                <a:sym typeface="Arial"/>
              </a:rPr>
              <a:t>Questions</a:t>
            </a:r>
            <a:br>
              <a:rPr lang="en-US" sz="3200" b="1" i="0" u="none" strike="noStrike" cap="none">
                <a:solidFill>
                  <a:schemeClr val="dk2"/>
                </a:solidFill>
                <a:latin typeface="Arial"/>
                <a:ea typeface="Arial"/>
                <a:cs typeface="Arial"/>
                <a:sym typeface="Arial"/>
              </a:rPr>
            </a:br>
            <a:r>
              <a:rPr lang="en-US" sz="3200" b="1" i="0" u="none" strike="noStrike" cap="none">
                <a:solidFill>
                  <a:schemeClr val="dk2"/>
                </a:solidFill>
                <a:latin typeface="Arial"/>
                <a:ea typeface="Arial"/>
                <a:cs typeface="Arial"/>
                <a:sym typeface="Arial"/>
              </a:rPr>
              <a:t/>
            </a:r>
            <a:br>
              <a:rPr lang="en-US" sz="3200" b="1" i="0" u="none" strike="noStrike" cap="none">
                <a:solidFill>
                  <a:schemeClr val="dk2"/>
                </a:solidFill>
                <a:latin typeface="Arial"/>
                <a:ea typeface="Arial"/>
                <a:cs typeface="Arial"/>
                <a:sym typeface="Arial"/>
              </a:rPr>
            </a:br>
            <a:endParaRPr lang="en-US" sz="3200" b="1" i="0" u="none" strike="noStrike" cap="none">
              <a:solidFill>
                <a:schemeClr val="dk2"/>
              </a:solidFill>
              <a:latin typeface="Arial"/>
              <a:ea typeface="Arial"/>
              <a:cs typeface="Arial"/>
              <a:sym typeface="Arial"/>
            </a:endParaRPr>
          </a:p>
        </p:txBody>
      </p:sp>
      <p:sp>
        <p:nvSpPr>
          <p:cNvPr id="283" name="Shape 283"/>
          <p:cNvSpPr txBox="1">
            <a:spLocks noGrp="1"/>
          </p:cNvSpPr>
          <p:nvPr>
            <p:ph type="body" idx="1"/>
          </p:nvPr>
        </p:nvSpPr>
        <p:spPr>
          <a:xfrm>
            <a:off x="609600" y="2866775"/>
            <a:ext cx="8208300" cy="1828800"/>
          </a:xfrm>
          <a:prstGeom prst="rect">
            <a:avLst/>
          </a:prstGeom>
          <a:noFill/>
          <a:ln>
            <a:noFill/>
          </a:ln>
        </p:spPr>
        <p:txBody>
          <a:bodyPr lIns="91425" tIns="45700" rIns="91425" bIns="45700" anchor="t" anchorCtr="0">
            <a:noAutofit/>
          </a:bodyPr>
          <a:lstStyle/>
          <a:p>
            <a:pPr marL="0" marR="0" lvl="0" indent="0" algn="ctr" rtl="0">
              <a:lnSpc>
                <a:spcPct val="100000"/>
              </a:lnSpc>
              <a:spcBef>
                <a:spcPts val="560"/>
              </a:spcBef>
              <a:spcAft>
                <a:spcPts val="0"/>
              </a:spcAft>
              <a:buClr>
                <a:schemeClr val="dk1"/>
              </a:buClr>
              <a:buSzPct val="25000"/>
              <a:buFont typeface="Arial"/>
              <a:buNone/>
            </a:pPr>
            <a:r>
              <a:rPr lang="en-US" sz="7200" b="0" i="0" u="none" strike="noStrike" cap="none" dirty="0">
                <a:solidFill>
                  <a:schemeClr val="dk1"/>
                </a:solidFill>
                <a:latin typeface="Arial"/>
                <a:ea typeface="Arial"/>
                <a:cs typeface="Arial"/>
                <a:sym typeface="Arial"/>
              </a:rPr>
              <a:t>QUESTIONS?</a:t>
            </a:r>
          </a:p>
          <a:p>
            <a:pPr marL="342900" marR="0" lvl="0" indent="-342900" algn="l" rtl="0">
              <a:lnSpc>
                <a:spcPct val="100000"/>
              </a:lnSpc>
              <a:spcBef>
                <a:spcPts val="560"/>
              </a:spcBef>
              <a:spcAft>
                <a:spcPts val="0"/>
              </a:spcAft>
              <a:buClr>
                <a:schemeClr val="dk1"/>
              </a:buClr>
              <a:buSzPct val="100000"/>
              <a:buFont typeface="Arial"/>
              <a:buNone/>
            </a:pPr>
            <a:endParaRPr sz="12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88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88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8800" b="0" i="0" u="none" strike="noStrike" cap="none" dirty="0">
              <a:solidFill>
                <a:schemeClr val="dk1"/>
              </a:solidFill>
              <a:latin typeface="Arial"/>
              <a:ea typeface="Arial"/>
              <a:cs typeface="Arial"/>
              <a:sym typeface="Arial"/>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3</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Current Program Status</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304800" y="1676400"/>
            <a:ext cx="8381999" cy="35052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560"/>
              </a:spcBef>
              <a:spcAft>
                <a:spcPts val="0"/>
              </a:spcAft>
              <a:buClr>
                <a:schemeClr val="dk1"/>
              </a:buClr>
              <a:buSzPct val="100000"/>
              <a:buFont typeface="Arial"/>
              <a:buNone/>
            </a:pPr>
            <a:endParaRPr sz="2800" b="0" i="0" u="none" strike="noStrike" cap="none" dirty="0">
              <a:solidFill>
                <a:schemeClr val="dk1"/>
              </a:solidFill>
              <a:latin typeface="Arial"/>
              <a:ea typeface="Arial"/>
              <a:cs typeface="Arial"/>
              <a:sym typeface="Arial"/>
            </a:endParaRPr>
          </a:p>
        </p:txBody>
      </p:sp>
      <p:pic>
        <p:nvPicPr>
          <p:cNvPr id="3" name="Picture 2"/>
          <p:cNvPicPr>
            <a:picLocks noChangeAspect="1"/>
          </p:cNvPicPr>
          <p:nvPr/>
        </p:nvPicPr>
        <p:blipFill>
          <a:blip r:embed="rId3"/>
          <a:stretch>
            <a:fillRect/>
          </a:stretch>
        </p:blipFill>
        <p:spPr>
          <a:xfrm>
            <a:off x="-793" y="1524000"/>
            <a:ext cx="9144793" cy="5257800"/>
          </a:xfrm>
          <a:prstGeom prst="rect">
            <a:avLst/>
          </a:prstGeom>
        </p:spPr>
      </p:pic>
    </p:spTree>
    <p:extLst>
      <p:ext uri="{BB962C8B-B14F-4D97-AF65-F5344CB8AC3E}">
        <p14:creationId xmlns:p14="http://schemas.microsoft.com/office/powerpoint/2010/main" val="66796735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4</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Current Program Status</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304800" y="1676400"/>
            <a:ext cx="8381999" cy="35052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560"/>
              </a:spcBef>
              <a:spcAft>
                <a:spcPts val="0"/>
              </a:spcAft>
              <a:buClr>
                <a:schemeClr val="dk1"/>
              </a:buClr>
              <a:buSzPct val="100000"/>
              <a:buFont typeface="Arial"/>
              <a:buNone/>
            </a:pPr>
            <a:r>
              <a:rPr lang="en-US" sz="2800" b="1" i="0" u="none" strike="noStrike" cap="none" dirty="0" smtClean="0">
                <a:solidFill>
                  <a:schemeClr val="dk1"/>
                </a:solidFill>
                <a:sym typeface="Arial"/>
              </a:rPr>
              <a:t>OPEN ACTIVE LITIGATION CASES PENDING</a:t>
            </a:r>
            <a:r>
              <a:rPr lang="en-US" sz="2800" b="1" dirty="0" smtClean="0">
                <a:solidFill>
                  <a:schemeClr val="dk1"/>
                </a:solidFill>
              </a:rPr>
              <a:t>:</a:t>
            </a:r>
          </a:p>
          <a:p>
            <a:pPr marL="342900" marR="0" lvl="0" indent="-342900" algn="l" rtl="0">
              <a:lnSpc>
                <a:spcPct val="100000"/>
              </a:lnSpc>
              <a:spcBef>
                <a:spcPts val="560"/>
              </a:spcBef>
              <a:spcAft>
                <a:spcPts val="0"/>
              </a:spcAft>
              <a:buClr>
                <a:schemeClr val="dk1"/>
              </a:buClr>
              <a:buSzPct val="100000"/>
              <a:buFont typeface="Arial"/>
              <a:buNone/>
            </a:pPr>
            <a:endParaRPr lang="en-US" sz="28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r>
              <a:rPr lang="en-US" sz="2800" b="0" i="0" u="sng" strike="noStrike" cap="none" dirty="0" smtClean="0">
                <a:solidFill>
                  <a:schemeClr val="dk1"/>
                </a:solidFill>
                <a:latin typeface="Arial"/>
                <a:ea typeface="Arial"/>
                <a:cs typeface="Arial"/>
                <a:sym typeface="Arial"/>
              </a:rPr>
              <a:t>FY2020</a:t>
            </a:r>
            <a:r>
              <a:rPr lang="en-US" sz="2800" b="0" i="0" u="none" strike="noStrike" cap="none" dirty="0" smtClean="0">
                <a:solidFill>
                  <a:schemeClr val="dk1"/>
                </a:solidFill>
                <a:latin typeface="Arial"/>
                <a:ea typeface="Arial"/>
                <a:cs typeface="Arial"/>
                <a:sym typeface="Arial"/>
              </a:rPr>
              <a:t>:  </a:t>
            </a:r>
            <a:r>
              <a:rPr lang="en-US" sz="2800" b="1" i="0" u="none" strike="noStrike" cap="none" dirty="0" smtClean="0">
                <a:solidFill>
                  <a:schemeClr val="dk1"/>
                </a:solidFill>
                <a:latin typeface="Arial"/>
                <a:ea typeface="Arial"/>
                <a:cs typeface="Arial"/>
                <a:sym typeface="Arial"/>
              </a:rPr>
              <a:t>20</a:t>
            </a:r>
          </a:p>
          <a:p>
            <a:pPr marL="342900" marR="0" lvl="0" indent="-342900" algn="l" rtl="0">
              <a:lnSpc>
                <a:spcPct val="100000"/>
              </a:lnSpc>
              <a:spcBef>
                <a:spcPts val="560"/>
              </a:spcBef>
              <a:spcAft>
                <a:spcPts val="0"/>
              </a:spcAft>
              <a:buClr>
                <a:schemeClr val="dk1"/>
              </a:buClr>
              <a:buSzPct val="100000"/>
              <a:buFont typeface="Arial"/>
              <a:buNone/>
            </a:pPr>
            <a:r>
              <a:rPr lang="en-US" sz="2800" u="sng" dirty="0" smtClean="0">
                <a:solidFill>
                  <a:schemeClr val="dk1"/>
                </a:solidFill>
              </a:rPr>
              <a:t>FY2021</a:t>
            </a:r>
            <a:r>
              <a:rPr lang="en-US" sz="2800" dirty="0" smtClean="0">
                <a:solidFill>
                  <a:schemeClr val="dk1"/>
                </a:solidFill>
              </a:rPr>
              <a:t>:  </a:t>
            </a:r>
            <a:r>
              <a:rPr lang="en-US" sz="2800" b="1" dirty="0" smtClean="0">
                <a:solidFill>
                  <a:schemeClr val="dk1"/>
                </a:solidFill>
              </a:rPr>
              <a:t>14</a:t>
            </a:r>
          </a:p>
          <a:p>
            <a:pPr marL="342900" marR="0" lvl="0" indent="-342900" algn="l" rtl="0">
              <a:lnSpc>
                <a:spcPct val="100000"/>
              </a:lnSpc>
              <a:spcBef>
                <a:spcPts val="560"/>
              </a:spcBef>
              <a:spcAft>
                <a:spcPts val="0"/>
              </a:spcAft>
              <a:buClr>
                <a:schemeClr val="dk1"/>
              </a:buClr>
              <a:buSzPct val="100000"/>
              <a:buFont typeface="Arial"/>
              <a:buNone/>
            </a:pPr>
            <a:r>
              <a:rPr lang="en-US" sz="2800" b="0" i="0" u="sng" strike="noStrike" cap="none" dirty="0" smtClean="0">
                <a:solidFill>
                  <a:schemeClr val="dk1"/>
                </a:solidFill>
                <a:latin typeface="Arial"/>
                <a:ea typeface="Arial"/>
                <a:cs typeface="Arial"/>
                <a:sym typeface="Arial"/>
              </a:rPr>
              <a:t>FY2022</a:t>
            </a:r>
            <a:r>
              <a:rPr lang="en-US" sz="2800" b="0" i="0" u="none" strike="noStrike" cap="none" dirty="0" smtClean="0">
                <a:solidFill>
                  <a:schemeClr val="dk1"/>
                </a:solidFill>
                <a:latin typeface="Arial"/>
                <a:ea typeface="Arial"/>
                <a:cs typeface="Arial"/>
                <a:sym typeface="Arial"/>
              </a:rPr>
              <a:t>:  </a:t>
            </a:r>
            <a:r>
              <a:rPr lang="en-US" sz="2800" b="1" i="0" u="none" strike="noStrike" cap="none" dirty="0" smtClean="0">
                <a:solidFill>
                  <a:schemeClr val="dk1"/>
                </a:solidFill>
                <a:latin typeface="Arial"/>
                <a:ea typeface="Arial"/>
                <a:cs typeface="Arial"/>
                <a:sym typeface="Arial"/>
              </a:rPr>
              <a:t>9</a:t>
            </a:r>
            <a:r>
              <a:rPr lang="en-US" sz="2800" b="0" i="0" u="none" strike="noStrike" cap="none" dirty="0" smtClean="0">
                <a:solidFill>
                  <a:schemeClr val="dk1"/>
                </a:solidFill>
                <a:latin typeface="Arial"/>
                <a:ea typeface="Arial"/>
                <a:cs typeface="Arial"/>
                <a:sym typeface="Arial"/>
              </a:rPr>
              <a:t> (Current)</a:t>
            </a:r>
          </a:p>
        </p:txBody>
      </p:sp>
    </p:spTree>
    <p:extLst>
      <p:ext uri="{BB962C8B-B14F-4D97-AF65-F5344CB8AC3E}">
        <p14:creationId xmlns:p14="http://schemas.microsoft.com/office/powerpoint/2010/main" val="2126887846"/>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5</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Current Program Status</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304800" y="1676400"/>
            <a:ext cx="8381999" cy="3505200"/>
          </a:xfrm>
          <a:prstGeom prst="rect">
            <a:avLst/>
          </a:prstGeom>
          <a:noFill/>
          <a:ln>
            <a:noFill/>
          </a:ln>
        </p:spPr>
        <p:txBody>
          <a:bodyPr lIns="91425" tIns="45700" rIns="91425" bIns="45700" anchor="t" anchorCtr="0">
            <a:noAutofit/>
          </a:bodyPr>
          <a:lstStyle/>
          <a:p>
            <a:pPr marL="342900" marR="0" lvl="0" indent="-342900" rtl="0">
              <a:lnSpc>
                <a:spcPct val="100000"/>
              </a:lnSpc>
              <a:spcBef>
                <a:spcPts val="560"/>
              </a:spcBef>
              <a:spcAft>
                <a:spcPts val="0"/>
              </a:spcAft>
              <a:buClr>
                <a:schemeClr val="dk1"/>
              </a:buClr>
              <a:buSzPct val="100000"/>
              <a:buFont typeface="Arial"/>
              <a:buNone/>
            </a:pPr>
            <a:r>
              <a:rPr lang="en-US" sz="2800" b="1" dirty="0" smtClean="0">
                <a:solidFill>
                  <a:schemeClr val="dk1"/>
                </a:solidFill>
              </a:rPr>
              <a:t>The Current Backlog is 117—representing an additional 37 since end-of-FY.</a:t>
            </a:r>
          </a:p>
          <a:p>
            <a:pPr marL="342900" marR="0" lvl="0" indent="-342900" rtl="0">
              <a:lnSpc>
                <a:spcPct val="100000"/>
              </a:lnSpc>
              <a:spcBef>
                <a:spcPts val="560"/>
              </a:spcBef>
              <a:spcAft>
                <a:spcPts val="0"/>
              </a:spcAft>
              <a:buClr>
                <a:schemeClr val="dk1"/>
              </a:buClr>
              <a:buSzPct val="100000"/>
              <a:buFont typeface="Arial"/>
              <a:buNone/>
            </a:pPr>
            <a:endParaRPr lang="en-US" sz="2800" b="1" i="0" u="none" strike="noStrike" cap="none" dirty="0">
              <a:solidFill>
                <a:schemeClr val="dk1"/>
              </a:solidFill>
              <a:latin typeface="Arial"/>
              <a:ea typeface="Arial"/>
              <a:cs typeface="Arial"/>
              <a:sym typeface="Arial"/>
            </a:endParaRPr>
          </a:p>
          <a:p>
            <a:pPr marL="457200" indent="-457200"/>
            <a:r>
              <a:rPr lang="en-US" sz="2800" dirty="0" smtClean="0">
                <a:solidFill>
                  <a:schemeClr val="dk1"/>
                </a:solidFill>
              </a:rPr>
              <a:t>Ratio of Lawsuits-to-backlog cases is 1:8.</a:t>
            </a:r>
          </a:p>
          <a:p>
            <a:pPr marL="0" indent="0">
              <a:buNone/>
            </a:pPr>
            <a:endParaRPr lang="en-US" sz="2800" dirty="0" smtClean="0">
              <a:solidFill>
                <a:schemeClr val="dk1"/>
              </a:solidFill>
            </a:endParaRPr>
          </a:p>
          <a:p>
            <a:pPr marL="457200" indent="-457200"/>
            <a:r>
              <a:rPr lang="en-US" sz="2800" dirty="0" smtClean="0">
                <a:solidFill>
                  <a:schemeClr val="dk1"/>
                </a:solidFill>
              </a:rPr>
              <a:t>An additional 4-5 lawsuits anticipated to result from the spike in backlog.</a:t>
            </a:r>
            <a:endParaRPr lang="en-US" sz="2800" i="0" u="none" strike="noStrike" cap="none" dirty="0" smtClean="0">
              <a:solidFill>
                <a:schemeClr val="dk1"/>
              </a:solidFill>
              <a:sym typeface="Arial"/>
            </a:endParaRPr>
          </a:p>
        </p:txBody>
      </p:sp>
    </p:spTree>
    <p:extLst>
      <p:ext uri="{BB962C8B-B14F-4D97-AF65-F5344CB8AC3E}">
        <p14:creationId xmlns:p14="http://schemas.microsoft.com/office/powerpoint/2010/main" val="344185748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6</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Intake:</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400" b="0" i="0" u="none" strike="noStrike" cap="none" dirty="0" smtClean="0">
                <a:solidFill>
                  <a:srgbClr val="000000"/>
                </a:solidFill>
                <a:latin typeface="Arial"/>
                <a:ea typeface="Arial"/>
                <a:cs typeface="Arial"/>
                <a:sym typeface="Arial"/>
              </a:rPr>
              <a:t>Request submission is governed by 15 CFR 4.4.  Requesters can submit requests in almost any format, to any individual in the agency, seeking any agency record.  If the request is misdirected to the wrong component, we are allowed 10 extra days to route the request for intake—but the request is still considered to have been properly submitted at the earlie</a:t>
            </a:r>
            <a:r>
              <a:rPr lang="en-US" sz="2400" dirty="0" smtClean="0"/>
              <a:t>r of (1) 10 days for routing or (2) receipt by the proper component.</a:t>
            </a:r>
            <a:endParaRPr lang="en-US" sz="2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2800" b="0" i="0" u="none" strike="noStrike" cap="none" dirty="0">
              <a:solidFill>
                <a:schemeClr val="dk1"/>
              </a:solidFill>
              <a:latin typeface="Arial"/>
              <a:ea typeface="Arial"/>
              <a:cs typeface="Arial"/>
              <a:sym typeface="Arial"/>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7</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Intake:</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400" b="0" i="0" u="none" strike="noStrike" cap="none" dirty="0" smtClean="0">
                <a:solidFill>
                  <a:srgbClr val="000000"/>
                </a:solidFill>
                <a:latin typeface="Arial"/>
                <a:ea typeface="Arial"/>
                <a:cs typeface="Arial"/>
                <a:sym typeface="Arial"/>
              </a:rPr>
              <a:t>Requests are routinely submitted by email, foia.gov, </a:t>
            </a:r>
            <a:r>
              <a:rPr lang="en-US" sz="2400" b="0" i="0" u="none" strike="noStrike" cap="none" dirty="0" err="1" smtClean="0">
                <a:solidFill>
                  <a:srgbClr val="000000"/>
                </a:solidFill>
                <a:latin typeface="Arial"/>
                <a:ea typeface="Arial"/>
                <a:cs typeface="Arial"/>
                <a:sym typeface="Arial"/>
              </a:rPr>
              <a:t>FOIAOnline</a:t>
            </a:r>
            <a:r>
              <a:rPr lang="en-US" sz="2400" b="0" i="0" u="none" strike="noStrike" cap="none" dirty="0" smtClean="0">
                <a:solidFill>
                  <a:srgbClr val="000000"/>
                </a:solidFill>
                <a:latin typeface="Arial"/>
                <a:ea typeface="Arial"/>
                <a:cs typeface="Arial"/>
                <a:sym typeface="Arial"/>
              </a:rPr>
              <a:t>, and mail</a:t>
            </a:r>
            <a:r>
              <a:rPr lang="en-US" sz="2400" dirty="0" smtClean="0"/>
              <a:t>.  Requesters also have the option to fax in requests, although we have requested that DOC consider removing this option in subsequent </a:t>
            </a:r>
            <a:r>
              <a:rPr lang="en-US" sz="2400" dirty="0" err="1" smtClean="0"/>
              <a:t>reg</a:t>
            </a:r>
            <a:r>
              <a:rPr lang="en-US" sz="2400" dirty="0" smtClean="0"/>
              <a:t> revisions.  </a:t>
            </a:r>
          </a:p>
          <a:p>
            <a:pPr marL="0" marR="0" lvl="0" indent="0" algn="l" rtl="0">
              <a:lnSpc>
                <a:spcPct val="100000"/>
              </a:lnSpc>
              <a:spcBef>
                <a:spcPts val="0"/>
              </a:spcBef>
              <a:spcAft>
                <a:spcPts val="0"/>
              </a:spcAft>
              <a:buNone/>
            </a:pPr>
            <a:endParaRPr lang="en-US" sz="2400" dirty="0"/>
          </a:p>
          <a:p>
            <a:pPr marL="0" marR="0" lvl="0" indent="0" algn="l" rtl="0">
              <a:lnSpc>
                <a:spcPct val="100000"/>
              </a:lnSpc>
              <a:spcBef>
                <a:spcPts val="0"/>
              </a:spcBef>
              <a:spcAft>
                <a:spcPts val="0"/>
              </a:spcAft>
              <a:buNone/>
            </a:pPr>
            <a:r>
              <a:rPr lang="en-US" sz="2400" dirty="0" smtClean="0"/>
              <a:t>There is no restriction on the scope of the request at the point of intake, although it may not yet be considered “perfected”.  The request is still logged in, and considered “received” by the agency.  </a:t>
            </a:r>
            <a:r>
              <a:rPr lang="en-US" sz="2400" b="0" i="0" u="none" strike="noStrike" cap="none" dirty="0" smtClean="0">
                <a:solidFill>
                  <a:srgbClr val="000000"/>
                </a:solidFill>
                <a:latin typeface="Arial"/>
                <a:ea typeface="Arial"/>
                <a:cs typeface="Arial"/>
                <a:sym typeface="Arial"/>
              </a:rPr>
              <a:t> </a:t>
            </a:r>
            <a:endParaRPr lang="en-US" sz="2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65487381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8</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Intake:</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400" b="0" i="0" u="none" strike="noStrike" cap="none" dirty="0" smtClean="0">
                <a:solidFill>
                  <a:srgbClr val="000000"/>
                </a:solidFill>
                <a:latin typeface="Arial"/>
                <a:ea typeface="Arial"/>
                <a:cs typeface="Arial"/>
                <a:sym typeface="Arial"/>
              </a:rPr>
              <a:t>If the request is seeking records about the requester under the Privacy Act, the request must also comply with 15 CFR 4.24, including identifying the request as a Privacy Act request, and verifying the identity of the requester—</a:t>
            </a:r>
            <a:r>
              <a:rPr lang="en-US" sz="2400" dirty="0" smtClean="0"/>
              <a:t>which can be done by either a notarized certification, or by a perjury statement identifying the requester as the submitter of the request.</a:t>
            </a:r>
            <a:endParaRPr lang="en-US" sz="2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89104259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a:solidFill>
                  <a:schemeClr val="dk1"/>
                </a:solidFill>
                <a:latin typeface="Arial"/>
                <a:ea typeface="Arial"/>
                <a:cs typeface="Arial"/>
                <a:sym typeface="Arial"/>
              </a:rPr>
              <a:t>9</a:t>
            </a:fld>
            <a:endParaRPr lang="en-US" sz="800" b="0" i="0" u="none" strike="noStrike" cap="none">
              <a:solidFill>
                <a:schemeClr val="dk1"/>
              </a:solidFill>
              <a:latin typeface="Arial"/>
              <a:ea typeface="Arial"/>
              <a:cs typeface="Arial"/>
              <a:sym typeface="Arial"/>
            </a:endParaRPr>
          </a:p>
        </p:txBody>
      </p:sp>
      <p:sp>
        <p:nvSpPr>
          <p:cNvPr id="223" name="Shape 223"/>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dirty="0" smtClean="0">
                <a:solidFill>
                  <a:schemeClr val="dk2"/>
                </a:solidFill>
                <a:latin typeface="Arial"/>
                <a:ea typeface="Arial"/>
                <a:cs typeface="Arial"/>
                <a:sym typeface="Arial"/>
              </a:rPr>
              <a:t>FOIA Intake and Perfection</a:t>
            </a:r>
            <a:endParaRPr lang="en-US" sz="3200" b="1" i="0" u="none" strike="noStrike" cap="none" dirty="0">
              <a:solidFill>
                <a:schemeClr val="dk2"/>
              </a:solidFill>
              <a:latin typeface="Arial"/>
              <a:ea typeface="Arial"/>
              <a:cs typeface="Arial"/>
              <a:sym typeface="Arial"/>
            </a:endParaRPr>
          </a:p>
        </p:txBody>
      </p:sp>
      <p:sp>
        <p:nvSpPr>
          <p:cNvPr id="224" name="Shape 224"/>
          <p:cNvSpPr txBox="1">
            <a:spLocks noGrp="1"/>
          </p:cNvSpPr>
          <p:nvPr>
            <p:ph type="body" idx="1"/>
          </p:nvPr>
        </p:nvSpPr>
        <p:spPr>
          <a:xfrm>
            <a:off x="457200" y="1905000"/>
            <a:ext cx="8381999" cy="3505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r>
              <a:rPr lang="en-US" sz="2400" b="1" i="0" u="none" strike="noStrike" cap="none" dirty="0" smtClean="0">
                <a:solidFill>
                  <a:srgbClr val="000000"/>
                </a:solidFill>
                <a:latin typeface="Arial"/>
                <a:ea typeface="Arial"/>
                <a:cs typeface="Arial"/>
                <a:sym typeface="Arial"/>
              </a:rPr>
              <a:t>FOIA Perfection:</a:t>
            </a:r>
          </a:p>
          <a:p>
            <a:pPr marL="0" marR="0" lvl="0" indent="0" algn="l" rtl="0">
              <a:lnSpc>
                <a:spcPct val="100000"/>
              </a:lnSpc>
              <a:spcBef>
                <a:spcPts val="0"/>
              </a:spcBef>
              <a:spcAft>
                <a:spcPts val="0"/>
              </a:spcAft>
              <a:buNone/>
            </a:pPr>
            <a:endParaRPr lang="en-US" sz="2400" b="1" dirty="0"/>
          </a:p>
          <a:p>
            <a:pPr marL="0" marR="0" lvl="0" indent="0" algn="l" rtl="0">
              <a:lnSpc>
                <a:spcPct val="100000"/>
              </a:lnSpc>
              <a:spcBef>
                <a:spcPts val="0"/>
              </a:spcBef>
              <a:spcAft>
                <a:spcPts val="0"/>
              </a:spcAft>
              <a:buNone/>
            </a:pPr>
            <a:r>
              <a:rPr lang="en-US" sz="2400" b="0" i="0" u="none" strike="noStrike" cap="none" dirty="0" smtClean="0">
                <a:solidFill>
                  <a:srgbClr val="000000"/>
                </a:solidFill>
                <a:latin typeface="Arial"/>
                <a:ea typeface="Arial"/>
                <a:cs typeface="Arial"/>
                <a:sym typeface="Arial"/>
              </a:rPr>
              <a:t>Requests must first “reasonably describe” the records being sought.  This requirement is not yet considering the volume of records or burden of the search, </a:t>
            </a:r>
            <a:r>
              <a:rPr lang="en-US" sz="2400" dirty="0" smtClean="0"/>
              <a:t>(although the burden of processing a request </a:t>
            </a:r>
            <a:r>
              <a:rPr lang="en-US" sz="2400" b="0" i="0" u="none" strike="noStrike" cap="none" dirty="0" smtClean="0">
                <a:solidFill>
                  <a:srgbClr val="000000"/>
                </a:solidFill>
                <a:latin typeface="Arial"/>
                <a:ea typeface="Arial"/>
                <a:cs typeface="Arial"/>
                <a:sym typeface="Arial"/>
              </a:rPr>
              <a:t>must be considered to perfect a request)</a:t>
            </a:r>
            <a:r>
              <a:rPr lang="en-US" sz="2400" dirty="0" smtClean="0"/>
              <a:t>.  Rather, “reasonably describing the records” concerns whether or not the subject matter is defined so that the agency can determine precisely what records are being requested.  </a:t>
            </a:r>
            <a:endParaRPr lang="en-US" sz="2400" b="0" i="0" u="none" strike="noStrike" cap="none" dirty="0">
              <a:solidFill>
                <a:srgbClr val="000000"/>
              </a:solidFill>
              <a:latin typeface="Arial"/>
              <a:ea typeface="Arial"/>
              <a:cs typeface="Arial"/>
              <a:sym typeface="Arial"/>
            </a:endParaRPr>
          </a:p>
          <a:p>
            <a:pPr marL="342900" marR="0" lvl="0" indent="-342900" algn="l" rtl="0">
              <a:lnSpc>
                <a:spcPct val="100000"/>
              </a:lnSpc>
              <a:spcBef>
                <a:spcPts val="560"/>
              </a:spcBef>
              <a:spcAft>
                <a:spcPts val="0"/>
              </a:spcAft>
              <a:buClr>
                <a:schemeClr val="dk1"/>
              </a:buClr>
              <a:buSzPct val="100000"/>
              <a:buFont typeface="Arial"/>
              <a:buNone/>
            </a:pPr>
            <a:endParaRPr sz="2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57602125"/>
      </p:ext>
    </p:extLst>
  </p:cSld>
  <p:clrMapOvr>
    <a:masterClrMapping/>
  </p:clrMapOvr>
  <p:transition spd="slow">
    <p:fade/>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4123</TotalTime>
  <Words>2799</Words>
  <Application>Microsoft Office PowerPoint</Application>
  <PresentationFormat>On-screen Show (4:3)</PresentationFormat>
  <Paragraphs>161</Paragraphs>
  <Slides>24</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Default Design</vt:lpstr>
      <vt:lpstr>FOIA Roundtable </vt:lpstr>
      <vt:lpstr>FOIA Processing</vt:lpstr>
      <vt:lpstr>Current Program Status</vt:lpstr>
      <vt:lpstr>Current Program Status</vt:lpstr>
      <vt:lpstr>Current Program Status</vt:lpstr>
      <vt:lpstr>FOIA Intake and Perfection</vt:lpstr>
      <vt:lpstr>FOIA Intake and Perfection</vt:lpstr>
      <vt:lpstr>FOIA Intake and Perfection</vt:lpstr>
      <vt:lpstr>FOIA Intake and Perfection</vt:lpstr>
      <vt:lpstr>FOIA Intake and Perfection</vt:lpstr>
      <vt:lpstr>FOIA Intake and Perfection</vt:lpstr>
      <vt:lpstr>FOIA Intake and Perfection</vt:lpstr>
      <vt:lpstr>FOIA Intake and Perfection</vt:lpstr>
      <vt:lpstr>FOIA Intake and Perfection</vt:lpstr>
      <vt:lpstr>FOIA Intake and Perfection</vt:lpstr>
      <vt:lpstr>Fees and Tolling</vt:lpstr>
      <vt:lpstr>Fees and Tolling</vt:lpstr>
      <vt:lpstr>Fees and Tolling</vt:lpstr>
      <vt:lpstr>Fees and Tolling</vt:lpstr>
      <vt:lpstr>Fees and Tolling</vt:lpstr>
      <vt:lpstr>Final Determination</vt:lpstr>
      <vt:lpstr>Final Determination</vt:lpstr>
      <vt:lpstr>Final Determination</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Referrals, Consultations,  and Exemption (b)(5) Deliberative Process</dc:title>
  <dc:creator>Mark Graff</dc:creator>
  <cp:lastModifiedBy>Mark Graff</cp:lastModifiedBy>
  <cp:revision>70</cp:revision>
  <dcterms:modified xsi:type="dcterms:W3CDTF">2022-06-05T00:12:09Z</dcterms:modified>
</cp:coreProperties>
</file>