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6858000" cx="9144000"/>
  <p:notesSz cx="7315200" cy="96012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2" roundtripDataSignature="AMtx7mjXFEV5bUQ+yMTl+gZ+Mb1pD5coU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2"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169919" cy="480059"/>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4145280" y="0"/>
            <a:ext cx="3169919" cy="480059"/>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Google Shape;6;n"/>
          <p:cNvSpPr txBox="1"/>
          <p:nvPr>
            <p:ph idx="1" type="body"/>
          </p:nvPr>
        </p:nvSpPr>
        <p:spPr>
          <a:xfrm>
            <a:off x="975361" y="4560569"/>
            <a:ext cx="5364478" cy="4320539"/>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9121139"/>
            <a:ext cx="3169919" cy="480059"/>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4145280" y="9121139"/>
            <a:ext cx="3169919" cy="480059"/>
          </a:xfrm>
          <a:prstGeom prst="rect">
            <a:avLst/>
          </a:prstGeom>
          <a:noFill/>
          <a:ln>
            <a:noFill/>
          </a:ln>
        </p:spPr>
        <p:txBody>
          <a:bodyPr anchorCtr="0" anchor="b" bIns="48300" lIns="96625" spcFirstLastPara="1" rIns="96625" wrap="square" tIns="48300">
            <a:noAutofit/>
          </a:bodyPr>
          <a:lstStyle/>
          <a:p>
            <a:pPr indent="0" lvl="0" marL="0" marR="0" rtl="0" algn="r">
              <a:lnSpc>
                <a:spcPct val="100000"/>
              </a:lnSpc>
              <a:spcBef>
                <a:spcPts val="0"/>
              </a:spcBef>
              <a:spcAft>
                <a:spcPts val="0"/>
              </a:spcAft>
              <a:buClr>
                <a:srgbClr val="000000"/>
              </a:buClr>
              <a:buSzPts val="325"/>
              <a:buFont typeface="Times New Roman"/>
              <a:buNone/>
            </a:pPr>
            <a:fld id="{00000000-1234-1234-1234-123412341234}" type="slidenum">
              <a:rPr b="0" i="0" lang="en-US" sz="1300" u="none" cap="none" strike="noStrike">
                <a:solidFill>
                  <a:srgbClr val="000000"/>
                </a:solidFill>
                <a:latin typeface="Times New Roman"/>
                <a:ea typeface="Times New Roman"/>
                <a:cs typeface="Times New Roman"/>
                <a:sym typeface="Times New Roman"/>
              </a:rPr>
              <a:t>‹#›</a:t>
            </a:fld>
            <a:endParaRPr b="0" i="0" sz="13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1:notes"/>
          <p:cNvSpPr txBox="1"/>
          <p:nvPr>
            <p:ph idx="1" type="body"/>
          </p:nvPr>
        </p:nvSpPr>
        <p:spPr>
          <a:xfrm>
            <a:off x="975361" y="4560569"/>
            <a:ext cx="5364478" cy="4320539"/>
          </a:xfrm>
          <a:prstGeom prst="rect">
            <a:avLst/>
          </a:prstGeom>
          <a:noFill/>
          <a:ln>
            <a:noFill/>
          </a:ln>
        </p:spPr>
        <p:txBody>
          <a:bodyPr anchorCtr="0" anchor="ctr" bIns="96625" lIns="96625" spcFirstLastPara="1" rIns="96625" wrap="square" tIns="96625">
            <a:noAutofit/>
          </a:bodyPr>
          <a:lstStyle/>
          <a:p>
            <a:pPr indent="0" lvl="0" marL="0" marR="0" rtl="0" algn="l">
              <a:lnSpc>
                <a:spcPct val="100000"/>
              </a:lnSpc>
              <a:spcBef>
                <a:spcPts val="0"/>
              </a:spcBef>
              <a:spcAft>
                <a:spcPts val="0"/>
              </a:spcAft>
              <a:buClr>
                <a:schemeClr val="dk1"/>
              </a:buClr>
              <a:buSzPts val="300"/>
              <a:buFont typeface="Arial"/>
              <a:buNone/>
            </a:pPr>
            <a:r>
              <a:t/>
            </a:r>
            <a:endParaRPr b="0" i="0" sz="1200" u="none" cap="none" strike="noStrike">
              <a:solidFill>
                <a:schemeClr val="dk1"/>
              </a:solidFill>
              <a:latin typeface="Arial"/>
              <a:ea typeface="Arial"/>
              <a:cs typeface="Arial"/>
              <a:sym typeface="Arial"/>
            </a:endParaRPr>
          </a:p>
        </p:txBody>
      </p:sp>
      <p:sp>
        <p:nvSpPr>
          <p:cNvPr id="90" name="Google Shape;90;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975361" y="4560569"/>
            <a:ext cx="5364478" cy="4320539"/>
          </a:xfrm>
          <a:prstGeom prst="rect">
            <a:avLst/>
          </a:prstGeom>
          <a:noFill/>
          <a:ln>
            <a:noFill/>
          </a:ln>
        </p:spPr>
        <p:txBody>
          <a:bodyPr anchorCtr="0" anchor="ctr" bIns="96625" lIns="96625" spcFirstLastPara="1" rIns="96625" wrap="square" tIns="96625">
            <a:noAutofit/>
          </a:bodyPr>
          <a:lstStyle/>
          <a:p>
            <a:pPr indent="0" lvl="0" marL="0" marR="0" rtl="0" algn="l">
              <a:lnSpc>
                <a:spcPct val="100000"/>
              </a:lnSpc>
              <a:spcBef>
                <a:spcPts val="0"/>
              </a:spcBef>
              <a:spcAft>
                <a:spcPts val="0"/>
              </a:spcAft>
              <a:buClr>
                <a:schemeClr val="dk1"/>
              </a:buClr>
              <a:buSzPts val="1200"/>
              <a:buFont typeface="Arial"/>
              <a:buNone/>
            </a:pPr>
            <a:r>
              <a:rPr lang="en-US" sz="1200">
                <a:solidFill>
                  <a:schemeClr val="dk1"/>
                </a:solidFill>
              </a:rPr>
              <a:t>If you disagree with the fee waiver eligibility of a requester based off of the 6 factor test outlined in 15 CFR 4.11(l), please contact NOAA FOIA.  </a:t>
            </a:r>
            <a:endParaRPr b="0" i="0" sz="1200" u="none" cap="none" strike="noStrike">
              <a:solidFill>
                <a:schemeClr val="dk1"/>
              </a:solidFill>
              <a:latin typeface="Arial"/>
              <a:ea typeface="Arial"/>
              <a:cs typeface="Arial"/>
              <a:sym typeface="Arial"/>
            </a:endParaRPr>
          </a:p>
        </p:txBody>
      </p:sp>
      <p:sp>
        <p:nvSpPr>
          <p:cNvPr id="97" name="Google Shape;97;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975361" y="4560569"/>
            <a:ext cx="5364478" cy="4320539"/>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200"/>
              <a:buNone/>
            </a:pPr>
            <a:r>
              <a:t/>
            </a:r>
            <a:endParaRPr/>
          </a:p>
        </p:txBody>
      </p:sp>
      <p:sp>
        <p:nvSpPr>
          <p:cNvPr id="104" name="Google Shape;104;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975361" y="4560569"/>
            <a:ext cx="5364478" cy="4320539"/>
          </a:xfrm>
          <a:prstGeom prst="rect">
            <a:avLst/>
          </a:prstGeom>
          <a:noFill/>
          <a:ln>
            <a:noFill/>
          </a:ln>
        </p:spPr>
        <p:txBody>
          <a:bodyPr anchorCtr="0" anchor="ctr" bIns="96625" lIns="96625" spcFirstLastPara="1" rIns="96625" wrap="square" tIns="96625">
            <a:noAutofit/>
          </a:bodyPr>
          <a:lstStyle/>
          <a:p>
            <a:pPr indent="0" lvl="0" marL="0" marR="0" rtl="0" algn="l">
              <a:lnSpc>
                <a:spcPct val="10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11" name="Google Shape;111;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975361" y="4560569"/>
            <a:ext cx="5364478" cy="4320539"/>
          </a:xfrm>
          <a:prstGeom prst="rect">
            <a:avLst/>
          </a:prstGeom>
          <a:noFill/>
          <a:ln>
            <a:noFill/>
          </a:ln>
        </p:spPr>
        <p:txBody>
          <a:bodyPr anchorCtr="0" anchor="ctr" bIns="96625" lIns="96625" spcFirstLastPara="1" rIns="96625" wrap="square" tIns="96625">
            <a:noAutofit/>
          </a:bodyPr>
          <a:lstStyle/>
          <a:p>
            <a:pPr indent="0" lvl="0" marL="0" marR="0" rtl="0" algn="l">
              <a:lnSpc>
                <a:spcPct val="10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18" name="Google Shape;118;p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0:notes"/>
          <p:cNvSpPr txBox="1"/>
          <p:nvPr>
            <p:ph idx="1" type="body"/>
          </p:nvPr>
        </p:nvSpPr>
        <p:spPr>
          <a:xfrm>
            <a:off x="975361" y="4560569"/>
            <a:ext cx="5364478" cy="4320539"/>
          </a:xfrm>
          <a:prstGeom prst="rect">
            <a:avLst/>
          </a:prstGeom>
          <a:noFill/>
          <a:ln>
            <a:noFill/>
          </a:ln>
        </p:spPr>
        <p:txBody>
          <a:bodyPr anchorCtr="0" anchor="ctr" bIns="96625" lIns="96625" spcFirstLastPara="1" rIns="96625" wrap="square" tIns="96625">
            <a:noAutofit/>
          </a:bodyPr>
          <a:lstStyle/>
          <a:p>
            <a:pPr indent="0" lvl="0" marL="0" marR="0" rtl="0" algn="l">
              <a:lnSpc>
                <a:spcPct val="100000"/>
              </a:lnSpc>
              <a:spcBef>
                <a:spcPts val="0"/>
              </a:spcBef>
              <a:spcAft>
                <a:spcPts val="0"/>
              </a:spcAft>
              <a:buClr>
                <a:schemeClr val="dk1"/>
              </a:buClr>
              <a:buSzPts val="300"/>
              <a:buFont typeface="Arial"/>
              <a:buNone/>
            </a:pPr>
            <a:r>
              <a:t/>
            </a:r>
            <a:endParaRPr b="0" i="0" sz="1200" u="none" cap="none" strike="noStrike">
              <a:solidFill>
                <a:schemeClr val="dk1"/>
              </a:solidFill>
              <a:latin typeface="Arial"/>
              <a:ea typeface="Arial"/>
              <a:cs typeface="Arial"/>
              <a:sym typeface="Arial"/>
            </a:endParaRPr>
          </a:p>
        </p:txBody>
      </p:sp>
      <p:sp>
        <p:nvSpPr>
          <p:cNvPr id="125" name="Google Shape;125;p1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12"/>
          <p:cNvSpPr txBox="1"/>
          <p:nvPr>
            <p:ph type="ctrTitle"/>
          </p:nvPr>
        </p:nvSpPr>
        <p:spPr>
          <a:xfrm>
            <a:off x="685800" y="2130425"/>
            <a:ext cx="7772400" cy="1470023"/>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21" name="Google Shape;21;p12"/>
          <p:cNvSpPr txBox="1"/>
          <p:nvPr>
            <p:ph idx="1" type="subTitle"/>
          </p:nvPr>
        </p:nvSpPr>
        <p:spPr>
          <a:xfrm>
            <a:off x="1371600" y="3886200"/>
            <a:ext cx="6400799" cy="17526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56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1pPr>
            <a:lvl2pPr lvl="1" marR="0" algn="ctr">
              <a:lnSpc>
                <a:spcPct val="100000"/>
              </a:lnSpc>
              <a:spcBef>
                <a:spcPts val="48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2pPr>
            <a:lvl3pPr lvl="2" marR="0" algn="ctr">
              <a:lnSpc>
                <a:spcPct val="100000"/>
              </a:lnSpc>
              <a:spcBef>
                <a:spcPts val="40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3pPr>
            <a:lvl4pPr lvl="3" marR="0" algn="ctr">
              <a:lnSpc>
                <a:spcPct val="100000"/>
              </a:lnSpc>
              <a:spcBef>
                <a:spcPts val="40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4pPr>
            <a:lvl5pPr lvl="4" marR="0" algn="ctr">
              <a:lnSpc>
                <a:spcPct val="100000"/>
              </a:lnSpc>
              <a:spcBef>
                <a:spcPts val="40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5pPr>
            <a:lvl6pPr lvl="5" marR="0" algn="ctr">
              <a:lnSpc>
                <a:spcPct val="100000"/>
              </a:lnSpc>
              <a:spcBef>
                <a:spcPts val="40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6pPr>
            <a:lvl7pPr lvl="6" marR="0" algn="ctr">
              <a:lnSpc>
                <a:spcPct val="100000"/>
              </a:lnSpc>
              <a:spcBef>
                <a:spcPts val="40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7pPr>
            <a:lvl8pPr lvl="7" marR="0" algn="ctr">
              <a:lnSpc>
                <a:spcPct val="100000"/>
              </a:lnSpc>
              <a:spcBef>
                <a:spcPts val="40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8pPr>
            <a:lvl9pPr lvl="8" marR="0" algn="ctr">
              <a:lnSpc>
                <a:spcPct val="100000"/>
              </a:lnSpc>
              <a:spcBef>
                <a:spcPts val="40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2" name="Google Shape;22;p12"/>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3" name="Google Shape;23;p1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4" name="Google Shape;24;p12"/>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5" name="Shape 75"/>
        <p:cNvGrpSpPr/>
        <p:nvPr/>
      </p:nvGrpSpPr>
      <p:grpSpPr>
        <a:xfrm>
          <a:off x="0" y="0"/>
          <a:ext cx="0" cy="0"/>
          <a:chOff x="0" y="0"/>
          <a:chExt cx="0" cy="0"/>
        </a:xfrm>
      </p:grpSpPr>
      <p:sp>
        <p:nvSpPr>
          <p:cNvPr id="76" name="Google Shape;76;p21"/>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77" name="Google Shape;77;p21"/>
          <p:cNvSpPr txBox="1"/>
          <p:nvPr>
            <p:ph idx="1" type="body"/>
          </p:nvPr>
        </p:nvSpPr>
        <p:spPr>
          <a:xfrm>
            <a:off x="685800" y="1676400"/>
            <a:ext cx="3809998" cy="4419599"/>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78" name="Google Shape;78;p21"/>
          <p:cNvSpPr txBox="1"/>
          <p:nvPr>
            <p:ph idx="2" type="body"/>
          </p:nvPr>
        </p:nvSpPr>
        <p:spPr>
          <a:xfrm>
            <a:off x="4648200" y="1676400"/>
            <a:ext cx="3809998" cy="4419599"/>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79" name="Google Shape;79;p21"/>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0" name="Google Shape;80;p2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1" name="Google Shape;81;p21"/>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2" name="Shape 82"/>
        <p:cNvGrpSpPr/>
        <p:nvPr/>
      </p:nvGrpSpPr>
      <p:grpSpPr>
        <a:xfrm>
          <a:off x="0" y="0"/>
          <a:ext cx="0" cy="0"/>
          <a:chOff x="0" y="0"/>
          <a:chExt cx="0" cy="0"/>
        </a:xfrm>
      </p:grpSpPr>
      <p:sp>
        <p:nvSpPr>
          <p:cNvPr id="83" name="Google Shape;83;p22"/>
          <p:cNvSpPr txBox="1"/>
          <p:nvPr>
            <p:ph type="title"/>
          </p:nvPr>
        </p:nvSpPr>
        <p:spPr>
          <a:xfrm>
            <a:off x="722312" y="4406900"/>
            <a:ext cx="7772400" cy="1362075"/>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84" name="Google Shape;84;p22"/>
          <p:cNvSpPr txBox="1"/>
          <p:nvPr>
            <p:ph idx="1" type="body"/>
          </p:nvPr>
        </p:nvSpPr>
        <p:spPr>
          <a:xfrm>
            <a:off x="722312"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5" name="Google Shape;85;p22"/>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6" name="Google Shape;86;p2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7" name="Google Shape;87;p22"/>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13"/>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27" name="Google Shape;27;p13"/>
          <p:cNvSpPr txBox="1"/>
          <p:nvPr>
            <p:ph idx="1" type="body"/>
          </p:nvPr>
        </p:nvSpPr>
        <p:spPr>
          <a:xfrm>
            <a:off x="685800" y="1676400"/>
            <a:ext cx="7772400" cy="4419599"/>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56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48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8" name="Google Shape;28;p13"/>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9" name="Google Shape;29;p13"/>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0" name="Google Shape;30;p13"/>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1" name="Shape 31"/>
        <p:cNvGrpSpPr/>
        <p:nvPr/>
      </p:nvGrpSpPr>
      <p:grpSpPr>
        <a:xfrm>
          <a:off x="0" y="0"/>
          <a:ext cx="0" cy="0"/>
          <a:chOff x="0" y="0"/>
          <a:chExt cx="0" cy="0"/>
        </a:xfrm>
      </p:grpSpPr>
      <p:sp>
        <p:nvSpPr>
          <p:cNvPr id="32" name="Google Shape;32;p14"/>
          <p:cNvSpPr txBox="1"/>
          <p:nvPr>
            <p:ph type="title"/>
          </p:nvPr>
        </p:nvSpPr>
        <p:spPr>
          <a:xfrm rot="5400000">
            <a:off x="4552949" y="2190750"/>
            <a:ext cx="5867400" cy="1943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33" name="Google Shape;33;p14"/>
          <p:cNvSpPr txBox="1"/>
          <p:nvPr>
            <p:ph idx="1" type="body"/>
          </p:nvPr>
        </p:nvSpPr>
        <p:spPr>
          <a:xfrm rot="5400000">
            <a:off x="590548" y="323850"/>
            <a:ext cx="5867400" cy="56769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56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48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4" name="Google Shape;34;p14"/>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5" name="Google Shape;35;p14"/>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6" name="Google Shape;36;p14"/>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7" name="Shape 37"/>
        <p:cNvGrpSpPr/>
        <p:nvPr/>
      </p:nvGrpSpPr>
      <p:grpSpPr>
        <a:xfrm>
          <a:off x="0" y="0"/>
          <a:ext cx="0" cy="0"/>
          <a:chOff x="0" y="0"/>
          <a:chExt cx="0" cy="0"/>
        </a:xfrm>
      </p:grpSpPr>
      <p:sp>
        <p:nvSpPr>
          <p:cNvPr id="38" name="Google Shape;38;p15"/>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39" name="Google Shape;39;p15"/>
          <p:cNvSpPr txBox="1"/>
          <p:nvPr>
            <p:ph idx="1" type="body"/>
          </p:nvPr>
        </p:nvSpPr>
        <p:spPr>
          <a:xfrm rot="5400000">
            <a:off x="2362198" y="0"/>
            <a:ext cx="4419599" cy="77724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56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48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0" name="Google Shape;40;p15"/>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1" name="Google Shape;41;p15"/>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2" name="Google Shape;42;p15"/>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3" name="Shape 43"/>
        <p:cNvGrpSpPr/>
        <p:nvPr/>
      </p:nvGrpSpPr>
      <p:grpSpPr>
        <a:xfrm>
          <a:off x="0" y="0"/>
          <a:ext cx="0" cy="0"/>
          <a:chOff x="0" y="0"/>
          <a:chExt cx="0" cy="0"/>
        </a:xfrm>
      </p:grpSpPr>
      <p:sp>
        <p:nvSpPr>
          <p:cNvPr id="44" name="Google Shape;44;p16"/>
          <p:cNvSpPr txBox="1"/>
          <p:nvPr>
            <p:ph type="title"/>
          </p:nvPr>
        </p:nvSpPr>
        <p:spPr>
          <a:xfrm>
            <a:off x="1792288" y="4800600"/>
            <a:ext cx="5486399" cy="566736"/>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45" name="Google Shape;45;p16"/>
          <p:cNvSpPr/>
          <p:nvPr>
            <p:ph idx="2" type="pic"/>
          </p:nvPr>
        </p:nvSpPr>
        <p:spPr>
          <a:xfrm>
            <a:off x="1792288" y="612775"/>
            <a:ext cx="5486399" cy="4114800"/>
          </a:xfrm>
          <a:prstGeom prst="rect">
            <a:avLst/>
          </a:prstGeom>
          <a:noFill/>
          <a:ln>
            <a:noFill/>
          </a:ln>
        </p:spPr>
      </p:sp>
      <p:sp>
        <p:nvSpPr>
          <p:cNvPr id="46" name="Google Shape;46;p16"/>
          <p:cNvSpPr txBox="1"/>
          <p:nvPr>
            <p:ph idx="1" type="body"/>
          </p:nvPr>
        </p:nvSpPr>
        <p:spPr>
          <a:xfrm>
            <a:off x="1792288" y="5367337"/>
            <a:ext cx="5486399" cy="804861"/>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7" name="Google Shape;47;p16"/>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8" name="Google Shape;48;p16"/>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9" name="Google Shape;49;p16"/>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17"/>
          <p:cNvSpPr txBox="1"/>
          <p:nvPr>
            <p:ph type="title"/>
          </p:nvPr>
        </p:nvSpPr>
        <p:spPr>
          <a:xfrm>
            <a:off x="457200" y="273050"/>
            <a:ext cx="3008313" cy="1162048"/>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52" name="Google Shape;52;p17"/>
          <p:cNvSpPr txBox="1"/>
          <p:nvPr>
            <p:ph idx="1" type="body"/>
          </p:nvPr>
        </p:nvSpPr>
        <p:spPr>
          <a:xfrm>
            <a:off x="3575050" y="273050"/>
            <a:ext cx="5111750" cy="5853111"/>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3" name="Google Shape;53;p17"/>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4" name="Google Shape;54;p17"/>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5" name="Google Shape;55;p17"/>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6" name="Google Shape;56;p17"/>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8"/>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9" name="Google Shape;59;p18"/>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0" name="Google Shape;60;p18"/>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19"/>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63" name="Google Shape;63;p19"/>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4" name="Google Shape;64;p19"/>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5" name="Google Shape;65;p19"/>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sp>
        <p:nvSpPr>
          <p:cNvPr id="67" name="Google Shape;67;p20"/>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68" name="Google Shape;68;p20"/>
          <p:cNvSpPr txBox="1"/>
          <p:nvPr>
            <p:ph idx="1" type="body"/>
          </p:nvPr>
        </p:nvSpPr>
        <p:spPr>
          <a:xfrm>
            <a:off x="457200" y="1535112"/>
            <a:ext cx="4040187"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9" name="Google Shape;69;p20"/>
          <p:cNvSpPr txBox="1"/>
          <p:nvPr>
            <p:ph idx="2" type="body"/>
          </p:nvPr>
        </p:nvSpPr>
        <p:spPr>
          <a:xfrm>
            <a:off x="457200" y="2174875"/>
            <a:ext cx="4040187" cy="3951286"/>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70" name="Google Shape;70;p20"/>
          <p:cNvSpPr txBox="1"/>
          <p:nvPr>
            <p:ph idx="3" type="body"/>
          </p:nvPr>
        </p:nvSpPr>
        <p:spPr>
          <a:xfrm>
            <a:off x="4645025" y="1535112"/>
            <a:ext cx="4041773"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chemeClr val="dk1"/>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1" name="Google Shape;71;p20"/>
          <p:cNvSpPr txBox="1"/>
          <p:nvPr>
            <p:ph idx="4" type="body"/>
          </p:nvPr>
        </p:nvSpPr>
        <p:spPr>
          <a:xfrm>
            <a:off x="4645025" y="2174875"/>
            <a:ext cx="4041773" cy="3951286"/>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72" name="Google Shape;72;p20"/>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3" name="Google Shape;73;p20"/>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4" name="Google Shape;74;p20"/>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1"/>
          <p:cNvSpPr txBox="1"/>
          <p:nvPr>
            <p:ph idx="1" type="body"/>
          </p:nvPr>
        </p:nvSpPr>
        <p:spPr>
          <a:xfrm>
            <a:off x="685800" y="1676400"/>
            <a:ext cx="7772400" cy="4419599"/>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56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8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12" name="Google Shape;12;p11"/>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3" name="Google Shape;13;p1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4" name="Google Shape;14;p11"/>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200"/>
              <a:buFont typeface="Arial"/>
              <a:buNone/>
              <a:defRPr b="0" i="0" sz="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cxnSp>
        <p:nvCxnSpPr>
          <p:cNvPr id="15" name="Google Shape;15;p11"/>
          <p:cNvCxnSpPr/>
          <p:nvPr/>
        </p:nvCxnSpPr>
        <p:spPr>
          <a:xfrm>
            <a:off x="228600" y="1524000"/>
            <a:ext cx="8686800" cy="0"/>
          </a:xfrm>
          <a:prstGeom prst="straightConnector1">
            <a:avLst/>
          </a:prstGeom>
          <a:noFill/>
          <a:ln cap="flat" cmpd="sng" w="57150">
            <a:solidFill>
              <a:srgbClr val="FF3300"/>
            </a:solidFill>
            <a:prstDash val="solid"/>
            <a:miter lim="8000"/>
            <a:headEnd len="sm" w="sm" type="none"/>
            <a:tailEnd len="sm" w="sm" type="none"/>
          </a:ln>
        </p:spPr>
      </p:cxnSp>
      <p:pic>
        <p:nvPicPr>
          <p:cNvPr id="16" name="Google Shape;16;p11"/>
          <p:cNvPicPr preferRelativeResize="0"/>
          <p:nvPr/>
        </p:nvPicPr>
        <p:blipFill rotWithShape="1">
          <a:blip r:embed="rId1">
            <a:alphaModFix/>
          </a:blip>
          <a:srcRect b="0" l="0" r="0" t="0"/>
          <a:stretch/>
        </p:blipFill>
        <p:spPr>
          <a:xfrm>
            <a:off x="228600" y="228600"/>
            <a:ext cx="1176337" cy="1177924"/>
          </a:xfrm>
          <a:prstGeom prst="rect">
            <a:avLst/>
          </a:prstGeom>
          <a:noFill/>
          <a:ln>
            <a:noFill/>
          </a:ln>
        </p:spPr>
      </p:pic>
      <p:pic>
        <p:nvPicPr>
          <p:cNvPr id="17" name="Google Shape;17;p11"/>
          <p:cNvPicPr preferRelativeResize="0"/>
          <p:nvPr/>
        </p:nvPicPr>
        <p:blipFill rotWithShape="1">
          <a:blip r:embed="rId2">
            <a:alphaModFix/>
          </a:blip>
          <a:srcRect b="0" l="0" r="0" t="0"/>
          <a:stretch/>
        </p:blipFill>
        <p:spPr>
          <a:xfrm>
            <a:off x="7696200" y="228600"/>
            <a:ext cx="1219199" cy="1212850"/>
          </a:xfrm>
          <a:prstGeom prst="rect">
            <a:avLst/>
          </a:prstGeom>
          <a:noFill/>
          <a:ln>
            <a:noFill/>
          </a:ln>
        </p:spPr>
      </p:pic>
      <p:sp>
        <p:nvSpPr>
          <p:cNvPr id="18" name="Google Shape;18;p11"/>
          <p:cNvSpPr txBox="1"/>
          <p:nvPr/>
        </p:nvSpPr>
        <p:spPr>
          <a:xfrm rot="-2700000">
            <a:off x="6248399" y="5105398"/>
            <a:ext cx="2895600" cy="7016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DDDDDD"/>
              </a:buClr>
              <a:buSzPts val="1000"/>
              <a:buFont typeface="Times New Roman"/>
              <a:buNone/>
            </a:pPr>
            <a:r>
              <a:rPr b="0" i="0" lang="en-US" sz="4000" u="none" cap="none" strike="noStrike">
                <a:solidFill>
                  <a:srgbClr val="DDDDDD"/>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
          <p:cNvSpPr txBox="1"/>
          <p:nvPr>
            <p:ph type="ctrTitle"/>
          </p:nvPr>
        </p:nvSpPr>
        <p:spPr>
          <a:xfrm>
            <a:off x="685800" y="27432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1100"/>
              <a:buNone/>
            </a:pPr>
            <a:br>
              <a:rPr b="1" lang="en-US" sz="4400">
                <a:solidFill>
                  <a:schemeClr val="dk2"/>
                </a:solidFill>
              </a:rPr>
            </a:br>
            <a:r>
              <a:rPr b="1" lang="en-US" sz="4400">
                <a:solidFill>
                  <a:schemeClr val="dk2"/>
                </a:solidFill>
              </a:rPr>
              <a:t>FOIA - Draft Documents/Exempted Material</a:t>
            </a:r>
            <a:br>
              <a:rPr b="1" i="0" lang="en-US" sz="3600" u="none" cap="none" strike="noStrike">
                <a:solidFill>
                  <a:schemeClr val="dk2"/>
                </a:solidFill>
                <a:latin typeface="Arial"/>
                <a:ea typeface="Arial"/>
                <a:cs typeface="Arial"/>
                <a:sym typeface="Arial"/>
              </a:rPr>
            </a:br>
            <a:endParaRPr b="1" i="0" sz="3600" u="none" cap="none" strike="noStrike">
              <a:solidFill>
                <a:schemeClr val="dk2"/>
              </a:solidFill>
              <a:latin typeface="Arial"/>
              <a:ea typeface="Arial"/>
              <a:cs typeface="Arial"/>
              <a:sym typeface="Arial"/>
            </a:endParaRPr>
          </a:p>
        </p:txBody>
      </p:sp>
      <p:sp>
        <p:nvSpPr>
          <p:cNvPr id="93" name="Google Shape;93;p1"/>
          <p:cNvSpPr txBox="1"/>
          <p:nvPr>
            <p:ph idx="1" type="subTitle"/>
          </p:nvPr>
        </p:nvSpPr>
        <p:spPr>
          <a:xfrm>
            <a:off x="1409699" y="41148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600"/>
              <a:buFont typeface="Arial"/>
              <a:buNone/>
            </a:pPr>
            <a:r>
              <a:t/>
            </a:r>
            <a:endParaRPr sz="2400">
              <a:solidFill>
                <a:schemeClr val="dk1"/>
              </a:solidFill>
            </a:endParaRPr>
          </a:p>
          <a:p>
            <a:pPr indent="0" lvl="0" marL="0" marR="0" rtl="0" algn="ctr">
              <a:lnSpc>
                <a:spcPct val="100000"/>
              </a:lnSpc>
              <a:spcBef>
                <a:spcPts val="0"/>
              </a:spcBef>
              <a:spcAft>
                <a:spcPts val="0"/>
              </a:spcAft>
              <a:buClr>
                <a:schemeClr val="dk1"/>
              </a:buClr>
              <a:buSzPts val="600"/>
              <a:buFont typeface="Arial"/>
              <a:buNone/>
            </a:pPr>
            <a:r>
              <a:rPr b="0" i="0" lang="en-US" sz="2400" u="none" cap="none" strike="noStrike">
                <a:solidFill>
                  <a:schemeClr val="dk1"/>
                </a:solidFill>
                <a:latin typeface="Arial"/>
                <a:ea typeface="Arial"/>
                <a:cs typeface="Arial"/>
                <a:sym typeface="Arial"/>
              </a:rPr>
              <a:t>Prepared by</a:t>
            </a:r>
            <a:r>
              <a:rPr lang="en-US" sz="2400">
                <a:solidFill>
                  <a:schemeClr val="dk1"/>
                </a:solidFill>
              </a:rPr>
              <a:t> Asha Mathew*</a:t>
            </a:r>
            <a:endParaRPr/>
          </a:p>
          <a:p>
            <a:pPr indent="0" lvl="0" marL="0" rtl="0" algn="ctr">
              <a:lnSpc>
                <a:spcPct val="100000"/>
              </a:lnSpc>
              <a:spcBef>
                <a:spcPts val="0"/>
              </a:spcBef>
              <a:spcAft>
                <a:spcPts val="0"/>
              </a:spcAft>
              <a:buSzPts val="600"/>
              <a:buNone/>
            </a:pPr>
            <a:r>
              <a:rPr lang="en-US" sz="2400">
                <a:solidFill>
                  <a:schemeClr val="dk1"/>
                </a:solidFill>
              </a:rPr>
              <a:t>April 26, 2023</a:t>
            </a:r>
            <a:endParaRPr/>
          </a:p>
          <a:p>
            <a:pPr indent="0" lvl="0" marL="0" marR="0" rtl="0" algn="ctr">
              <a:lnSpc>
                <a:spcPct val="100000"/>
              </a:lnSpc>
              <a:spcBef>
                <a:spcPts val="0"/>
              </a:spcBef>
              <a:spcAft>
                <a:spcPts val="0"/>
              </a:spcAft>
              <a:buClr>
                <a:schemeClr val="dk1"/>
              </a:buClr>
              <a:buSzPts val="600"/>
              <a:buFont typeface="Arial"/>
              <a:buNone/>
            </a:pPr>
            <a:r>
              <a:rPr b="0" i="0" lang="en-US" sz="2400" u="none" cap="none" strike="noStrike">
                <a:solidFill>
                  <a:schemeClr val="dk1"/>
                </a:solidFill>
                <a:latin typeface="Arial"/>
                <a:ea typeface="Arial"/>
                <a:cs typeface="Arial"/>
                <a:sym typeface="Arial"/>
              </a:rPr>
              <a:t> </a:t>
            </a:r>
            <a:endParaRPr/>
          </a:p>
        </p:txBody>
      </p:sp>
      <p:sp>
        <p:nvSpPr>
          <p:cNvPr id="94" name="Google Shape;94;p1"/>
          <p:cNvSpPr txBox="1"/>
          <p:nvPr/>
        </p:nvSpPr>
        <p:spPr>
          <a:xfrm>
            <a:off x="457200" y="6096000"/>
            <a:ext cx="8305799"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00"/>
              <a:buFont typeface="Times New Roman"/>
              <a:buNone/>
            </a:pPr>
            <a:r>
              <a:rPr b="0" i="0" lang="en-US" sz="2400" u="none" cap="none" strike="noStrike">
                <a:solidFill>
                  <a:schemeClr val="dk1"/>
                </a:solidFill>
                <a:latin typeface="Times New Roman"/>
                <a:ea typeface="Times New Roman"/>
                <a:cs typeface="Times New Roman"/>
                <a:sym typeface="Times New Roman"/>
              </a:rPr>
              <a:t>*</a:t>
            </a:r>
            <a:r>
              <a:rPr b="0" i="0" lang="en-US" sz="1800" u="none" cap="none" strike="noStrike">
                <a:solidFill>
                  <a:schemeClr val="dk1"/>
                </a:solidFill>
                <a:latin typeface="Times New Roman"/>
                <a:ea typeface="Times New Roman"/>
                <a:cs typeface="Times New Roman"/>
                <a:sym typeface="Times New Roman"/>
              </a:rPr>
              <a:t>Difficult questions about this area of law should ultimately be resolved with advice from DOC OGC Information Law Division.  </a:t>
            </a:r>
            <a:r>
              <a:rPr b="0" i="0" lang="en-US" sz="2400" u="none" cap="none" strike="noStrike">
                <a:solidFill>
                  <a:schemeClr val="dk1"/>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200"/>
              <a:buFont typeface="Arial"/>
              <a:buNone/>
            </a:pPr>
            <a:fld id="{00000000-1234-1234-1234-123412341234}" type="slidenum">
              <a:rPr b="0" i="0" lang="en-US" sz="800" u="none" cap="none" strike="noStrike">
                <a:solidFill>
                  <a:schemeClr val="dk1"/>
                </a:solidFill>
                <a:latin typeface="Arial"/>
                <a:ea typeface="Arial"/>
                <a:cs typeface="Arial"/>
                <a:sym typeface="Arial"/>
              </a:rPr>
              <a:t>‹#›</a:t>
            </a:fld>
            <a:endParaRPr b="0" i="0" sz="800" u="none" cap="none" strike="noStrike">
              <a:solidFill>
                <a:schemeClr val="dk1"/>
              </a:solidFill>
              <a:latin typeface="Arial"/>
              <a:ea typeface="Arial"/>
              <a:cs typeface="Arial"/>
              <a:sym typeface="Arial"/>
            </a:endParaRPr>
          </a:p>
        </p:txBody>
      </p:sp>
      <p:sp>
        <p:nvSpPr>
          <p:cNvPr id="100" name="Google Shape;100;p3"/>
          <p:cNvSpPr txBox="1"/>
          <p:nvPr>
            <p:ph type="title"/>
          </p:nvPr>
        </p:nvSpPr>
        <p:spPr>
          <a:xfrm>
            <a:off x="1524000" y="304800"/>
            <a:ext cx="5867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800"/>
              <a:buFont typeface="Arial"/>
              <a:buNone/>
            </a:pPr>
            <a:r>
              <a:rPr b="1" lang="en-US" sz="3200">
                <a:solidFill>
                  <a:schemeClr val="dk2"/>
                </a:solidFill>
              </a:rPr>
              <a:t>Deliberative Process Privilege</a:t>
            </a:r>
            <a:endParaRPr/>
          </a:p>
        </p:txBody>
      </p:sp>
      <p:sp>
        <p:nvSpPr>
          <p:cNvPr id="101" name="Google Shape;101;p3"/>
          <p:cNvSpPr txBox="1"/>
          <p:nvPr>
            <p:ph idx="1" type="body"/>
          </p:nvPr>
        </p:nvSpPr>
        <p:spPr>
          <a:xfrm>
            <a:off x="457200" y="1905000"/>
            <a:ext cx="8381999" cy="3505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2400"/>
              <a:buNone/>
            </a:pPr>
            <a:r>
              <a:t/>
            </a:r>
            <a:endParaRPr b="1" sz="2400"/>
          </a:p>
          <a:p>
            <a:pPr indent="0" lvl="0" marL="0" rtl="0" algn="l">
              <a:lnSpc>
                <a:spcPct val="115000"/>
              </a:lnSpc>
              <a:spcBef>
                <a:spcPts val="0"/>
              </a:spcBef>
              <a:spcAft>
                <a:spcPts val="0"/>
              </a:spcAft>
              <a:buClr>
                <a:schemeClr val="dk1"/>
              </a:buClr>
              <a:buSzPts val="1100"/>
              <a:buFont typeface="Arial"/>
              <a:buNone/>
            </a:pPr>
            <a:r>
              <a:rPr lang="en-US" sz="2600">
                <a:solidFill>
                  <a:schemeClr val="dk1"/>
                </a:solidFill>
              </a:rPr>
              <a:t>Draft Material can be withheld under Exemption 5 of FOIA as Deliberative Process Privilege Material.</a:t>
            </a:r>
            <a:endParaRPr sz="26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26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2600">
                <a:solidFill>
                  <a:schemeClr val="dk1"/>
                </a:solidFill>
              </a:rPr>
              <a:t>For DPP to apply - the material must be pre-decisional and it must be deliberative</a:t>
            </a:r>
            <a:endParaRPr sz="3400">
              <a:solidFill>
                <a:schemeClr val="dk1"/>
              </a:solidFill>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3200">
                <a:solidFill>
                  <a:schemeClr val="dk2"/>
                </a:solidFill>
              </a:rPr>
              <a:t>Basis for DPP</a:t>
            </a:r>
            <a:r>
              <a:rPr b="1" lang="en-US" sz="3200">
                <a:solidFill>
                  <a:schemeClr val="dk2"/>
                </a:solidFill>
              </a:rPr>
              <a:t> </a:t>
            </a:r>
            <a:endParaRPr/>
          </a:p>
        </p:txBody>
      </p:sp>
      <p:sp>
        <p:nvSpPr>
          <p:cNvPr id="107" name="Google Shape;107;p4"/>
          <p:cNvSpPr txBox="1"/>
          <p:nvPr>
            <p:ph idx="1" type="body"/>
          </p:nvPr>
        </p:nvSpPr>
        <p:spPr>
          <a:xfrm>
            <a:off x="685800" y="1676400"/>
            <a:ext cx="7772400" cy="5181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US" sz="2000">
                <a:solidFill>
                  <a:schemeClr val="dk1"/>
                </a:solidFill>
              </a:rPr>
              <a:t>Three policy bases for this privilege</a:t>
            </a:r>
            <a:endParaRPr b="1" sz="2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2000">
                <a:solidFill>
                  <a:schemeClr val="dk1"/>
                </a:solidFill>
              </a:rPr>
              <a:t>It protects creative debate and candid consideration of alternatives within an agency, and, thereby,improves the quality of agency policy decisions. </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2000">
                <a:solidFill>
                  <a:schemeClr val="dk1"/>
                </a:solidFill>
              </a:rPr>
              <a:t>It protects the public from the confusion that would result from premature exposure to discussions occurring before the policies affecting it had actually been settled upon. </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2000">
                <a:solidFill>
                  <a:schemeClr val="dk1"/>
                </a:solidFill>
              </a:rPr>
              <a:t>It protects the integrity of the decision-making process itself by confirming that officials should be judged by what they decided, not for matters they considered before making up their minds.</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2500">
              <a:solidFill>
                <a:schemeClr val="dk1"/>
              </a:solidFill>
            </a:endParaRPr>
          </a:p>
          <a:p>
            <a:pPr indent="0" lvl="0" marL="457200" rtl="0" algn="l">
              <a:lnSpc>
                <a:spcPct val="100000"/>
              </a:lnSpc>
              <a:spcBef>
                <a:spcPts val="1000"/>
              </a:spcBef>
              <a:spcAft>
                <a:spcPts val="0"/>
              </a:spcAft>
              <a:buSzPts val="1400"/>
              <a:buNone/>
            </a:pPr>
            <a:r>
              <a:t/>
            </a:r>
            <a:endParaRPr sz="2300">
              <a:solidFill>
                <a:srgbClr val="222222"/>
              </a:solidFill>
            </a:endParaRPr>
          </a:p>
        </p:txBody>
      </p:sp>
      <p:sp>
        <p:nvSpPr>
          <p:cNvPr id="108" name="Google Shape;108;p4"/>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200"/>
              <a:buFont typeface="Arial"/>
              <a:buNone/>
            </a:pPr>
            <a:fld id="{00000000-1234-1234-1234-123412341234}" type="slidenum">
              <a:rPr b="0" i="0" lang="en-US" sz="800" u="none" cap="none" strike="noStrike">
                <a:solidFill>
                  <a:schemeClr val="dk1"/>
                </a:solidFill>
                <a:latin typeface="Arial"/>
                <a:ea typeface="Arial"/>
                <a:cs typeface="Arial"/>
                <a:sym typeface="Arial"/>
              </a:rPr>
              <a:t>‹#›</a:t>
            </a:fld>
            <a:endParaRPr b="0" i="0" sz="8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200"/>
              <a:buFont typeface="Arial"/>
              <a:buNone/>
            </a:pPr>
            <a:fld id="{00000000-1234-1234-1234-123412341234}" type="slidenum">
              <a:rPr b="0" i="0" lang="en-US" sz="800" u="none" cap="none" strike="noStrike">
                <a:solidFill>
                  <a:schemeClr val="dk1"/>
                </a:solidFill>
                <a:latin typeface="Arial"/>
                <a:ea typeface="Arial"/>
                <a:cs typeface="Arial"/>
                <a:sym typeface="Arial"/>
              </a:rPr>
              <a:t>‹#›</a:t>
            </a:fld>
            <a:endParaRPr b="0" i="0" sz="800" u="none" cap="none" strike="noStrike">
              <a:solidFill>
                <a:schemeClr val="dk1"/>
              </a:solidFill>
              <a:latin typeface="Arial"/>
              <a:ea typeface="Arial"/>
              <a:cs typeface="Arial"/>
              <a:sym typeface="Arial"/>
            </a:endParaRPr>
          </a:p>
        </p:txBody>
      </p:sp>
      <p:sp>
        <p:nvSpPr>
          <p:cNvPr id="114" name="Google Shape;114;p5"/>
          <p:cNvSpPr txBox="1"/>
          <p:nvPr>
            <p:ph type="title"/>
          </p:nvPr>
        </p:nvSpPr>
        <p:spPr>
          <a:xfrm>
            <a:off x="1524000" y="304800"/>
            <a:ext cx="5867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800"/>
              <a:buFont typeface="Arial"/>
              <a:buNone/>
            </a:pPr>
            <a:r>
              <a:rPr b="1" lang="en-US" sz="3200">
                <a:solidFill>
                  <a:schemeClr val="dk2"/>
                </a:solidFill>
              </a:rPr>
              <a:t>Protecting the integrity of the decision making process</a:t>
            </a:r>
            <a:endParaRPr/>
          </a:p>
        </p:txBody>
      </p:sp>
      <p:sp>
        <p:nvSpPr>
          <p:cNvPr id="115" name="Google Shape;115;p5"/>
          <p:cNvSpPr txBox="1"/>
          <p:nvPr>
            <p:ph idx="1" type="body"/>
          </p:nvPr>
        </p:nvSpPr>
        <p:spPr>
          <a:xfrm>
            <a:off x="457200" y="1905000"/>
            <a:ext cx="8382000" cy="4343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2400"/>
              <a:buNone/>
            </a:pPr>
            <a:r>
              <a:t/>
            </a:r>
            <a:endParaRPr b="1" sz="2400"/>
          </a:p>
          <a:p>
            <a:pPr indent="0" lvl="0" marL="0" rtl="0" algn="l">
              <a:lnSpc>
                <a:spcPct val="115000"/>
              </a:lnSpc>
              <a:spcBef>
                <a:spcPts val="0"/>
              </a:spcBef>
              <a:spcAft>
                <a:spcPts val="0"/>
              </a:spcAft>
              <a:buClr>
                <a:schemeClr val="dk1"/>
              </a:buClr>
              <a:buSzPts val="1100"/>
              <a:buFont typeface="Arial"/>
              <a:buNone/>
            </a:pPr>
            <a:r>
              <a:rPr lang="en-US" sz="2100">
                <a:solidFill>
                  <a:schemeClr val="dk1"/>
                </a:solidFill>
              </a:rPr>
              <a:t>Decision by the DC Circuit Court from 2016 where Judicial Watch sued DOC/NOAA for production of drafts and emails related to a scientific article that nine NOAA scientists published in the Journal Science in 2015 about weather data and how to interpret it.</a:t>
            </a:r>
            <a:endParaRPr sz="2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2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2100">
                <a:solidFill>
                  <a:schemeClr val="dk1"/>
                </a:solidFill>
              </a:rPr>
              <a:t>The plaintiff was seeking prior drafts of the articles, communications between the authors of the article about how to interpret data for the article.  They were also seeking the communications between the NOAA scientists and the peer reviewers who provided comments before the article could publish in the journal Science. </a:t>
            </a:r>
            <a:endParaRPr sz="2100">
              <a:solidFill>
                <a:schemeClr val="dk1"/>
              </a:solidFill>
            </a:endParaRPr>
          </a:p>
          <a:p>
            <a:pPr indent="0" lvl="0" marL="0" marR="0" rtl="0" algn="l">
              <a:lnSpc>
                <a:spcPct val="100000"/>
              </a:lnSpc>
              <a:spcBef>
                <a:spcPts val="0"/>
              </a:spcBef>
              <a:spcAft>
                <a:spcPts val="0"/>
              </a:spcAft>
              <a:buSzPts val="2800"/>
              <a:buNone/>
            </a:pPr>
            <a:r>
              <a:t/>
            </a:r>
            <a:endParaRPr sz="2200">
              <a:solidFill>
                <a:schemeClr val="dk1"/>
              </a:solidFill>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200"/>
              <a:buFont typeface="Arial"/>
              <a:buNone/>
            </a:pPr>
            <a:fld id="{00000000-1234-1234-1234-123412341234}" type="slidenum">
              <a:rPr b="0" i="0" lang="en-US" sz="800" u="none" cap="none" strike="noStrike">
                <a:solidFill>
                  <a:schemeClr val="dk1"/>
                </a:solidFill>
                <a:latin typeface="Arial"/>
                <a:ea typeface="Arial"/>
                <a:cs typeface="Arial"/>
                <a:sym typeface="Arial"/>
              </a:rPr>
              <a:t>‹#›</a:t>
            </a:fld>
            <a:endParaRPr b="0" i="0" sz="800" u="none" cap="none" strike="noStrike">
              <a:solidFill>
                <a:schemeClr val="dk1"/>
              </a:solidFill>
              <a:latin typeface="Arial"/>
              <a:ea typeface="Arial"/>
              <a:cs typeface="Arial"/>
              <a:sym typeface="Arial"/>
            </a:endParaRPr>
          </a:p>
        </p:txBody>
      </p:sp>
      <p:sp>
        <p:nvSpPr>
          <p:cNvPr id="121" name="Google Shape;121;p6"/>
          <p:cNvSpPr txBox="1"/>
          <p:nvPr>
            <p:ph type="title"/>
          </p:nvPr>
        </p:nvSpPr>
        <p:spPr>
          <a:xfrm>
            <a:off x="1524000" y="304800"/>
            <a:ext cx="5867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800"/>
              <a:buFont typeface="Arial"/>
              <a:buNone/>
            </a:pPr>
            <a:r>
              <a:rPr b="1" lang="en-US" sz="3200">
                <a:solidFill>
                  <a:schemeClr val="dk2"/>
                </a:solidFill>
              </a:rPr>
              <a:t>Court’s reasoning</a:t>
            </a:r>
            <a:endParaRPr/>
          </a:p>
        </p:txBody>
      </p:sp>
      <p:sp>
        <p:nvSpPr>
          <p:cNvPr id="122" name="Google Shape;122;p6"/>
          <p:cNvSpPr txBox="1"/>
          <p:nvPr>
            <p:ph idx="1" type="body"/>
          </p:nvPr>
        </p:nvSpPr>
        <p:spPr>
          <a:xfrm>
            <a:off x="457200" y="1905000"/>
            <a:ext cx="8382000" cy="43434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1900">
                <a:solidFill>
                  <a:schemeClr val="dk1"/>
                </a:solidFill>
              </a:rPr>
              <a:t>The court found for NOAA on all three categories.</a:t>
            </a:r>
            <a:endParaRPr sz="1900">
              <a:solidFill>
                <a:schemeClr val="dk1"/>
              </a:solidFill>
            </a:endParaRPr>
          </a:p>
          <a:p>
            <a:pPr indent="0" lvl="0" marL="0" marR="0" rtl="0" algn="l">
              <a:lnSpc>
                <a:spcPct val="100000"/>
              </a:lnSpc>
              <a:spcBef>
                <a:spcPts val="0"/>
              </a:spcBef>
              <a:spcAft>
                <a:spcPts val="0"/>
              </a:spcAft>
              <a:buSzPts val="2400"/>
              <a:buNone/>
            </a:pPr>
            <a:r>
              <a:rPr b="1" i="0" lang="en-US" sz="1900" u="none" cap="none" strike="noStrike">
                <a:solidFill>
                  <a:srgbClr val="000000"/>
                </a:solidFill>
                <a:latin typeface="Arial"/>
                <a:ea typeface="Arial"/>
                <a:cs typeface="Arial"/>
                <a:sym typeface="Arial"/>
              </a:rPr>
              <a:t> </a:t>
            </a:r>
            <a:endParaRPr sz="1900"/>
          </a:p>
          <a:p>
            <a:pPr indent="0" lvl="0" marL="0" rtl="0" algn="l">
              <a:lnSpc>
                <a:spcPct val="115000"/>
              </a:lnSpc>
              <a:spcBef>
                <a:spcPts val="0"/>
              </a:spcBef>
              <a:spcAft>
                <a:spcPts val="0"/>
              </a:spcAft>
              <a:buClr>
                <a:schemeClr val="dk1"/>
              </a:buClr>
              <a:buSzPts val="1100"/>
              <a:buFont typeface="Arial"/>
              <a:buNone/>
            </a:pPr>
            <a:r>
              <a:rPr lang="en-US" sz="1900">
                <a:solidFill>
                  <a:schemeClr val="dk1"/>
                </a:solidFill>
              </a:rPr>
              <a:t>“[D]raft documents by their very nature, are typically predecisional and deliberative, because they reflect only the tentative view of their authors; views that might be altered or rejected upon further deliberation either by their authors or by superiors.” In re Apollo Grp., Inc. Sec. Litig., 251 F.R.D. 12, 31 (D.D.C. 2008) (non-FOIA case) (citation omitted). </a:t>
            </a:r>
            <a:endParaRPr sz="19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9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900">
                <a:solidFill>
                  <a:schemeClr val="dk1"/>
                </a:solidFill>
              </a:rPr>
              <a:t>Among other reasons for this, disclosure of “decisions to insert or delete material or to change a draft’s focus or emphasis . . . would stifle the creative thinking and candid exchange of ideas necessary to produce good historical work.” Dudman Commc’ns Corp. v. Dep’t of Air Force, 815 F.2d 1565, 1569 (D.C. Cir. 1987).</a:t>
            </a:r>
            <a:endParaRPr sz="1900">
              <a:solidFill>
                <a:schemeClr val="dk1"/>
              </a:solidFill>
            </a:endParaRPr>
          </a:p>
          <a:p>
            <a:pPr indent="0" lvl="0" marL="0" marR="0" rtl="0" algn="l">
              <a:lnSpc>
                <a:spcPct val="100000"/>
              </a:lnSpc>
              <a:spcBef>
                <a:spcPts val="1000"/>
              </a:spcBef>
              <a:spcAft>
                <a:spcPts val="0"/>
              </a:spcAft>
              <a:buSzPts val="2800"/>
              <a:buNone/>
            </a:pPr>
            <a:r>
              <a:t/>
            </a:r>
            <a:endParaRPr sz="2500">
              <a:solidFill>
                <a:schemeClr val="dk1"/>
              </a:solidFill>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0"/>
          <p:cNvSpPr txBox="1"/>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200"/>
              <a:buFont typeface="Arial"/>
              <a:buNone/>
            </a:pPr>
            <a:fld id="{00000000-1234-1234-1234-123412341234}" type="slidenum">
              <a:rPr b="0" i="0" lang="en-US" sz="800" u="none" cap="none" strike="noStrike">
                <a:solidFill>
                  <a:schemeClr val="dk1"/>
                </a:solidFill>
                <a:latin typeface="Arial"/>
                <a:ea typeface="Arial"/>
                <a:cs typeface="Arial"/>
                <a:sym typeface="Arial"/>
              </a:rPr>
              <a:t>‹#›</a:t>
            </a:fld>
            <a:endParaRPr b="0" i="0" sz="800" u="none" cap="none" strike="noStrike">
              <a:solidFill>
                <a:schemeClr val="dk1"/>
              </a:solidFill>
              <a:latin typeface="Arial"/>
              <a:ea typeface="Arial"/>
              <a:cs typeface="Arial"/>
              <a:sym typeface="Arial"/>
            </a:endParaRPr>
          </a:p>
        </p:txBody>
      </p:sp>
      <p:sp>
        <p:nvSpPr>
          <p:cNvPr id="128" name="Google Shape;128;p10"/>
          <p:cNvSpPr txBox="1"/>
          <p:nvPr>
            <p:ph type="title"/>
          </p:nvPr>
        </p:nvSpPr>
        <p:spPr>
          <a:xfrm>
            <a:off x="1524000" y="304800"/>
            <a:ext cx="5867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800"/>
              <a:buFont typeface="Arial"/>
              <a:buNone/>
            </a:pPr>
            <a:br>
              <a:rPr b="1" i="0" lang="en-US" sz="3200" u="none" cap="none" strike="noStrike">
                <a:solidFill>
                  <a:schemeClr val="dk2"/>
                </a:solidFill>
                <a:latin typeface="Arial"/>
                <a:ea typeface="Arial"/>
                <a:cs typeface="Arial"/>
                <a:sym typeface="Arial"/>
              </a:rPr>
            </a:br>
            <a:r>
              <a:rPr b="1" i="0" lang="en-US" sz="3200" u="none" cap="none" strike="noStrike">
                <a:solidFill>
                  <a:schemeClr val="dk2"/>
                </a:solidFill>
                <a:latin typeface="Arial"/>
                <a:ea typeface="Arial"/>
                <a:cs typeface="Arial"/>
                <a:sym typeface="Arial"/>
              </a:rPr>
              <a:t>Questions</a:t>
            </a:r>
            <a:br>
              <a:rPr b="1" i="0" lang="en-US" sz="3200" u="none" cap="none" strike="noStrike">
                <a:solidFill>
                  <a:schemeClr val="dk2"/>
                </a:solidFill>
                <a:latin typeface="Arial"/>
                <a:ea typeface="Arial"/>
                <a:cs typeface="Arial"/>
                <a:sym typeface="Arial"/>
              </a:rPr>
            </a:br>
            <a:br>
              <a:rPr b="1" i="0" lang="en-US" sz="3200" u="none" cap="none" strike="noStrike">
                <a:solidFill>
                  <a:schemeClr val="dk2"/>
                </a:solidFill>
                <a:latin typeface="Arial"/>
                <a:ea typeface="Arial"/>
                <a:cs typeface="Arial"/>
                <a:sym typeface="Arial"/>
              </a:rPr>
            </a:br>
            <a:endParaRPr b="1" i="0" sz="3200" u="none" cap="none" strike="noStrike">
              <a:solidFill>
                <a:schemeClr val="dk2"/>
              </a:solidFill>
              <a:latin typeface="Arial"/>
              <a:ea typeface="Arial"/>
              <a:cs typeface="Arial"/>
              <a:sym typeface="Arial"/>
            </a:endParaRPr>
          </a:p>
        </p:txBody>
      </p:sp>
      <p:sp>
        <p:nvSpPr>
          <p:cNvPr id="129" name="Google Shape;129;p10"/>
          <p:cNvSpPr txBox="1"/>
          <p:nvPr>
            <p:ph idx="1" type="body"/>
          </p:nvPr>
        </p:nvSpPr>
        <p:spPr>
          <a:xfrm>
            <a:off x="609600" y="2866775"/>
            <a:ext cx="8208300" cy="1828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rPr b="0" i="0" lang="en-US" sz="7200" u="none" cap="none" strike="noStrike">
                <a:solidFill>
                  <a:schemeClr val="dk1"/>
                </a:solidFill>
                <a:latin typeface="Arial"/>
                <a:ea typeface="Arial"/>
                <a:cs typeface="Arial"/>
                <a:sym typeface="Arial"/>
              </a:rPr>
              <a:t>QUESTIONS?</a:t>
            </a:r>
            <a:endParaRPr/>
          </a:p>
          <a:p>
            <a:pPr indent="-342900" lvl="0" marL="342900" marR="0" rtl="0" algn="l">
              <a:lnSpc>
                <a:spcPct val="100000"/>
              </a:lnSpc>
              <a:spcBef>
                <a:spcPts val="56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342900" lvl="0" marL="342900" marR="0" rtl="0" algn="l">
              <a:lnSpc>
                <a:spcPct val="100000"/>
              </a:lnSpc>
              <a:spcBef>
                <a:spcPts val="560"/>
              </a:spcBef>
              <a:spcAft>
                <a:spcPts val="0"/>
              </a:spcAft>
              <a:buClr>
                <a:schemeClr val="dk1"/>
              </a:buClr>
              <a:buSzPts val="8800"/>
              <a:buFont typeface="Arial"/>
              <a:buNone/>
            </a:pPr>
            <a:r>
              <a:t/>
            </a:r>
            <a:endParaRPr b="0" i="0" sz="8800" u="none" cap="none" strike="noStrike">
              <a:solidFill>
                <a:schemeClr val="dk1"/>
              </a:solidFill>
              <a:latin typeface="Arial"/>
              <a:ea typeface="Arial"/>
              <a:cs typeface="Arial"/>
              <a:sym typeface="Arial"/>
            </a:endParaRPr>
          </a:p>
          <a:p>
            <a:pPr indent="-342900" lvl="0" marL="342900" marR="0" rtl="0" algn="l">
              <a:lnSpc>
                <a:spcPct val="100000"/>
              </a:lnSpc>
              <a:spcBef>
                <a:spcPts val="560"/>
              </a:spcBef>
              <a:spcAft>
                <a:spcPts val="0"/>
              </a:spcAft>
              <a:buClr>
                <a:schemeClr val="dk1"/>
              </a:buClr>
              <a:buSzPts val="8800"/>
              <a:buFont typeface="Arial"/>
              <a:buNone/>
            </a:pPr>
            <a:r>
              <a:t/>
            </a:r>
            <a:endParaRPr b="0" i="0" sz="8800" u="none" cap="none" strike="noStrike">
              <a:solidFill>
                <a:schemeClr val="dk1"/>
              </a:solidFill>
              <a:latin typeface="Arial"/>
              <a:ea typeface="Arial"/>
              <a:cs typeface="Arial"/>
              <a:sym typeface="Arial"/>
            </a:endParaRPr>
          </a:p>
          <a:p>
            <a:pPr indent="-342900" lvl="0" marL="342900" marR="0" rtl="0" algn="l">
              <a:lnSpc>
                <a:spcPct val="100000"/>
              </a:lnSpc>
              <a:spcBef>
                <a:spcPts val="560"/>
              </a:spcBef>
              <a:spcAft>
                <a:spcPts val="0"/>
              </a:spcAft>
              <a:buClr>
                <a:schemeClr val="dk1"/>
              </a:buClr>
              <a:buSzPts val="8800"/>
              <a:buFont typeface="Arial"/>
              <a:buNone/>
            </a:pPr>
            <a:r>
              <a:t/>
            </a:r>
            <a:endParaRPr b="0" i="0" sz="8800" u="none" cap="none" strike="noStrike">
              <a:solidFill>
                <a:schemeClr val="dk1"/>
              </a:solidFill>
              <a:latin typeface="Arial"/>
              <a:ea typeface="Arial"/>
              <a:cs typeface="Arial"/>
              <a:sym typeface="Arial"/>
            </a:endParaRP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Mark Graff</dc:creator>
</cp:coreProperties>
</file>